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Lst>
  <p:notesMasterIdLst>
    <p:notesMasterId r:id="rId79"/>
  </p:notesMasterIdLst>
  <p:handoutMasterIdLst>
    <p:handoutMasterId r:id="rId80"/>
  </p:handoutMasterIdLst>
  <p:sldIdLst>
    <p:sldId id="261" r:id="rId5"/>
    <p:sldId id="273" r:id="rId6"/>
    <p:sldId id="329" r:id="rId7"/>
    <p:sldId id="274" r:id="rId8"/>
    <p:sldId id="301" r:id="rId9"/>
    <p:sldId id="330" r:id="rId10"/>
    <p:sldId id="275" r:id="rId11"/>
    <p:sldId id="276" r:id="rId12"/>
    <p:sldId id="277" r:id="rId13"/>
    <p:sldId id="278" r:id="rId14"/>
    <p:sldId id="331" r:id="rId15"/>
    <p:sldId id="302" r:id="rId16"/>
    <p:sldId id="279" r:id="rId17"/>
    <p:sldId id="280" r:id="rId18"/>
    <p:sldId id="333" r:id="rId19"/>
    <p:sldId id="332" r:id="rId20"/>
    <p:sldId id="281" r:id="rId21"/>
    <p:sldId id="282" r:id="rId22"/>
    <p:sldId id="283" r:id="rId23"/>
    <p:sldId id="285" r:id="rId24"/>
    <p:sldId id="284" r:id="rId25"/>
    <p:sldId id="286" r:id="rId26"/>
    <p:sldId id="300" r:id="rId27"/>
    <p:sldId id="287" r:id="rId28"/>
    <p:sldId id="303" r:id="rId29"/>
    <p:sldId id="304" r:id="rId30"/>
    <p:sldId id="338" r:id="rId31"/>
    <p:sldId id="341" r:id="rId32"/>
    <p:sldId id="342" r:id="rId33"/>
    <p:sldId id="339" r:id="rId34"/>
    <p:sldId id="343" r:id="rId35"/>
    <p:sldId id="344" r:id="rId36"/>
    <p:sldId id="340" r:id="rId37"/>
    <p:sldId id="289" r:id="rId38"/>
    <p:sldId id="337" r:id="rId39"/>
    <p:sldId id="345" r:id="rId40"/>
    <p:sldId id="346" r:id="rId41"/>
    <p:sldId id="347" r:id="rId42"/>
    <p:sldId id="291" r:id="rId43"/>
    <p:sldId id="292" r:id="rId44"/>
    <p:sldId id="334" r:id="rId45"/>
    <p:sldId id="293" r:id="rId46"/>
    <p:sldId id="335" r:id="rId47"/>
    <p:sldId id="336" r:id="rId48"/>
    <p:sldId id="294" r:id="rId49"/>
    <p:sldId id="295" r:id="rId50"/>
    <p:sldId id="296" r:id="rId51"/>
    <p:sldId id="297" r:id="rId52"/>
    <p:sldId id="305" r:id="rId53"/>
    <p:sldId id="298" r:id="rId54"/>
    <p:sldId id="299"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4" r:id="rId73"/>
    <p:sldId id="323" r:id="rId74"/>
    <p:sldId id="325" r:id="rId75"/>
    <p:sldId id="326" r:id="rId76"/>
    <p:sldId id="327" r:id="rId77"/>
    <p:sldId id="328"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E"/>
    <a:srgbClr val="87175F"/>
    <a:srgbClr val="EEC621"/>
    <a:srgbClr val="E58C09"/>
    <a:srgbClr val="43467B"/>
    <a:srgbClr val="AEA422"/>
    <a:srgbClr val="F69E1D"/>
    <a:srgbClr val="E19E6B"/>
    <a:srgbClr val="75503A"/>
    <a:srgbClr val="DDB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6" autoAdjust="0"/>
    <p:restoredTop sz="94118" autoAdjust="0"/>
  </p:normalViewPr>
  <p:slideViewPr>
    <p:cSldViewPr>
      <p:cViewPr varScale="1">
        <p:scale>
          <a:sx n="94" d="100"/>
          <a:sy n="94" d="100"/>
        </p:scale>
        <p:origin x="360" y="84"/>
      </p:cViewPr>
      <p:guideLst/>
    </p:cSldViewPr>
  </p:slideViewPr>
  <p:outlineViewPr>
    <p:cViewPr>
      <p:scale>
        <a:sx n="33" d="100"/>
        <a:sy n="33" d="100"/>
      </p:scale>
      <p:origin x="0" y="-208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2E30F-5E79-469F-AE72-5A6E77EA090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4A1DCB5C-0427-42DA-B48E-366CAC2B8016}">
      <dgm:prSet phldrT="[Text]"/>
      <dgm:spPr/>
      <dgm:t>
        <a:bodyPr/>
        <a:lstStyle/>
        <a:p>
          <a:r>
            <a:rPr lang="en-US" dirty="0"/>
            <a:t>Palpitations</a:t>
          </a:r>
        </a:p>
        <a:p>
          <a:r>
            <a:rPr lang="en-US" dirty="0"/>
            <a:t> HR &lt; ICD detection rate</a:t>
          </a:r>
          <a:endParaRPr lang="en-IN" dirty="0"/>
        </a:p>
      </dgm:t>
    </dgm:pt>
    <dgm:pt modelId="{348D3FFA-A93E-4180-BE9B-280B4F64B4EC}" type="parTrans" cxnId="{1D890CAC-A64F-48B7-AA25-3EC1685A2581}">
      <dgm:prSet/>
      <dgm:spPr/>
      <dgm:t>
        <a:bodyPr/>
        <a:lstStyle/>
        <a:p>
          <a:endParaRPr lang="en-IN"/>
        </a:p>
      </dgm:t>
    </dgm:pt>
    <dgm:pt modelId="{0C4C4DDB-A4D5-4DBC-B826-DF3E279C5A32}" type="sibTrans" cxnId="{1D890CAC-A64F-48B7-AA25-3EC1685A2581}">
      <dgm:prSet/>
      <dgm:spPr/>
      <dgm:t>
        <a:bodyPr/>
        <a:lstStyle/>
        <a:p>
          <a:endParaRPr lang="en-IN"/>
        </a:p>
      </dgm:t>
    </dgm:pt>
    <dgm:pt modelId="{B7AA7120-0C49-4C40-A007-6A0D1940B1B7}">
      <dgm:prSet phldrT="[Text]"/>
      <dgm:spPr/>
      <dgm:t>
        <a:bodyPr/>
        <a:lstStyle/>
        <a:p>
          <a:r>
            <a:rPr lang="en-US" dirty="0"/>
            <a:t>VT terminated by ATP</a:t>
          </a:r>
          <a:endParaRPr lang="en-IN" dirty="0"/>
        </a:p>
      </dgm:t>
    </dgm:pt>
    <dgm:pt modelId="{D4158968-2AB3-4FCD-AD47-013F5BDC0EC7}" type="parTrans" cxnId="{A179767A-48CD-4370-B2AC-17C98CDFF377}">
      <dgm:prSet/>
      <dgm:spPr/>
      <dgm:t>
        <a:bodyPr/>
        <a:lstStyle/>
        <a:p>
          <a:endParaRPr lang="en-IN"/>
        </a:p>
      </dgm:t>
    </dgm:pt>
    <dgm:pt modelId="{46E20287-1082-46CC-81A6-DC927464755C}" type="sibTrans" cxnId="{A179767A-48CD-4370-B2AC-17C98CDFF377}">
      <dgm:prSet/>
      <dgm:spPr/>
      <dgm:t>
        <a:bodyPr/>
        <a:lstStyle/>
        <a:p>
          <a:endParaRPr lang="en-IN"/>
        </a:p>
      </dgm:t>
    </dgm:pt>
    <dgm:pt modelId="{915689FC-8093-45DE-9061-FE794700B511}">
      <dgm:prSet phldrT="[Text]"/>
      <dgm:spPr/>
      <dgm:t>
        <a:bodyPr/>
        <a:lstStyle/>
        <a:p>
          <a:r>
            <a:rPr lang="en-US" dirty="0"/>
            <a:t>VT terminated by Shocks</a:t>
          </a:r>
          <a:endParaRPr lang="en-IN" dirty="0"/>
        </a:p>
      </dgm:t>
    </dgm:pt>
    <dgm:pt modelId="{6D65A8F7-E083-4544-B6E1-93F3596FA893}" type="parTrans" cxnId="{C1FE7708-A363-4D22-9D29-AC5798018E06}">
      <dgm:prSet/>
      <dgm:spPr/>
      <dgm:t>
        <a:bodyPr/>
        <a:lstStyle/>
        <a:p>
          <a:endParaRPr lang="en-IN"/>
        </a:p>
      </dgm:t>
    </dgm:pt>
    <dgm:pt modelId="{730F1DB4-0ACA-4620-ABB1-BC2E7907BB14}" type="sibTrans" cxnId="{C1FE7708-A363-4D22-9D29-AC5798018E06}">
      <dgm:prSet/>
      <dgm:spPr/>
      <dgm:t>
        <a:bodyPr/>
        <a:lstStyle/>
        <a:p>
          <a:endParaRPr lang="en-IN"/>
        </a:p>
      </dgm:t>
    </dgm:pt>
    <dgm:pt modelId="{12DAC2E0-541A-4703-958F-9DF677B1068C}">
      <dgm:prSet phldrT="[Text]"/>
      <dgm:spPr/>
      <dgm:t>
        <a:bodyPr/>
        <a:lstStyle/>
        <a:p>
          <a:r>
            <a:rPr lang="en-US" dirty="0"/>
            <a:t>Unstable VT/VF requiring ACLS</a:t>
          </a:r>
          <a:endParaRPr lang="en-IN" dirty="0"/>
        </a:p>
      </dgm:t>
    </dgm:pt>
    <dgm:pt modelId="{9FF8BA42-0A10-48D3-9577-9DFB085D5CAC}" type="parTrans" cxnId="{7C918A85-9488-4D1A-A882-1277D4B24E3F}">
      <dgm:prSet/>
      <dgm:spPr/>
      <dgm:t>
        <a:bodyPr/>
        <a:lstStyle/>
        <a:p>
          <a:endParaRPr lang="en-IN"/>
        </a:p>
      </dgm:t>
    </dgm:pt>
    <dgm:pt modelId="{269C97E4-FB5D-4A39-9CBF-E0C151F49025}" type="sibTrans" cxnId="{7C918A85-9488-4D1A-A882-1277D4B24E3F}">
      <dgm:prSet/>
      <dgm:spPr/>
      <dgm:t>
        <a:bodyPr/>
        <a:lstStyle/>
        <a:p>
          <a:endParaRPr lang="en-IN"/>
        </a:p>
      </dgm:t>
    </dgm:pt>
    <dgm:pt modelId="{60A8F44B-DADE-4089-9D0A-8E8D17931F76}">
      <dgm:prSet phldrT="[Text]"/>
      <dgm:spPr/>
      <dgm:t>
        <a:bodyPr/>
        <a:lstStyle/>
        <a:p>
          <a:r>
            <a:rPr lang="en-US" dirty="0"/>
            <a:t>Arrhythmic death</a:t>
          </a:r>
          <a:endParaRPr lang="en-IN" dirty="0"/>
        </a:p>
      </dgm:t>
    </dgm:pt>
    <dgm:pt modelId="{E8E847C9-5504-4072-9F4A-ABE3162170FE}" type="parTrans" cxnId="{88F403F3-818A-4BF1-AA2F-6BBBA28D516B}">
      <dgm:prSet/>
      <dgm:spPr/>
      <dgm:t>
        <a:bodyPr/>
        <a:lstStyle/>
        <a:p>
          <a:endParaRPr lang="en-IN"/>
        </a:p>
      </dgm:t>
    </dgm:pt>
    <dgm:pt modelId="{9A523A17-3261-4E40-A866-FAD4D2C202AA}" type="sibTrans" cxnId="{88F403F3-818A-4BF1-AA2F-6BBBA28D516B}">
      <dgm:prSet/>
      <dgm:spPr/>
      <dgm:t>
        <a:bodyPr/>
        <a:lstStyle/>
        <a:p>
          <a:endParaRPr lang="en-IN"/>
        </a:p>
      </dgm:t>
    </dgm:pt>
    <dgm:pt modelId="{12A6FA1A-6272-4FC4-B959-C720A47C98E5}" type="pres">
      <dgm:prSet presAssocID="{E1F2E30F-5E79-469F-AE72-5A6E77EA090F}" presName="diagram" presStyleCnt="0">
        <dgm:presLayoutVars>
          <dgm:dir/>
          <dgm:resizeHandles val="exact"/>
        </dgm:presLayoutVars>
      </dgm:prSet>
      <dgm:spPr/>
    </dgm:pt>
    <dgm:pt modelId="{830AF7F2-8CED-4914-A1A9-C5D76D8B0D28}" type="pres">
      <dgm:prSet presAssocID="{4A1DCB5C-0427-42DA-B48E-366CAC2B8016}" presName="node" presStyleLbl="node1" presStyleIdx="0" presStyleCnt="5">
        <dgm:presLayoutVars>
          <dgm:bulletEnabled val="1"/>
        </dgm:presLayoutVars>
      </dgm:prSet>
      <dgm:spPr/>
    </dgm:pt>
    <dgm:pt modelId="{65EF4CE0-066E-4157-BE26-CA6AA76B3C6E}" type="pres">
      <dgm:prSet presAssocID="{0C4C4DDB-A4D5-4DBC-B826-DF3E279C5A32}" presName="sibTrans" presStyleCnt="0"/>
      <dgm:spPr/>
    </dgm:pt>
    <dgm:pt modelId="{9908C46E-558B-4CA5-9DEF-26ABD3CF4AD9}" type="pres">
      <dgm:prSet presAssocID="{B7AA7120-0C49-4C40-A007-6A0D1940B1B7}" presName="node" presStyleLbl="node1" presStyleIdx="1" presStyleCnt="5">
        <dgm:presLayoutVars>
          <dgm:bulletEnabled val="1"/>
        </dgm:presLayoutVars>
      </dgm:prSet>
      <dgm:spPr/>
    </dgm:pt>
    <dgm:pt modelId="{9AEEE141-FF71-4E61-81EF-9DBA47374BFF}" type="pres">
      <dgm:prSet presAssocID="{46E20287-1082-46CC-81A6-DC927464755C}" presName="sibTrans" presStyleCnt="0"/>
      <dgm:spPr/>
    </dgm:pt>
    <dgm:pt modelId="{8A21672C-5893-4C4B-BB40-0C3C75A819DA}" type="pres">
      <dgm:prSet presAssocID="{915689FC-8093-45DE-9061-FE794700B511}" presName="node" presStyleLbl="node1" presStyleIdx="2" presStyleCnt="5">
        <dgm:presLayoutVars>
          <dgm:bulletEnabled val="1"/>
        </dgm:presLayoutVars>
      </dgm:prSet>
      <dgm:spPr/>
    </dgm:pt>
    <dgm:pt modelId="{9AEAB0B7-8E84-42A2-83DF-B29FC2EAA42F}" type="pres">
      <dgm:prSet presAssocID="{730F1DB4-0ACA-4620-ABB1-BC2E7907BB14}" presName="sibTrans" presStyleCnt="0"/>
      <dgm:spPr/>
    </dgm:pt>
    <dgm:pt modelId="{B6C76410-A7C1-4E17-89A4-3DB6BFBFF335}" type="pres">
      <dgm:prSet presAssocID="{12DAC2E0-541A-4703-958F-9DF677B1068C}" presName="node" presStyleLbl="node1" presStyleIdx="3" presStyleCnt="5">
        <dgm:presLayoutVars>
          <dgm:bulletEnabled val="1"/>
        </dgm:presLayoutVars>
      </dgm:prSet>
      <dgm:spPr/>
    </dgm:pt>
    <dgm:pt modelId="{32BCA3E7-FD65-422B-AA54-27F28D49A90B}" type="pres">
      <dgm:prSet presAssocID="{269C97E4-FB5D-4A39-9CBF-E0C151F49025}" presName="sibTrans" presStyleCnt="0"/>
      <dgm:spPr/>
    </dgm:pt>
    <dgm:pt modelId="{713C6945-6568-4A29-904A-DCF3CB6715C4}" type="pres">
      <dgm:prSet presAssocID="{60A8F44B-DADE-4089-9D0A-8E8D17931F76}" presName="node" presStyleLbl="node1" presStyleIdx="4" presStyleCnt="5">
        <dgm:presLayoutVars>
          <dgm:bulletEnabled val="1"/>
        </dgm:presLayoutVars>
      </dgm:prSet>
      <dgm:spPr/>
    </dgm:pt>
  </dgm:ptLst>
  <dgm:cxnLst>
    <dgm:cxn modelId="{C1FE7708-A363-4D22-9D29-AC5798018E06}" srcId="{E1F2E30F-5E79-469F-AE72-5A6E77EA090F}" destId="{915689FC-8093-45DE-9061-FE794700B511}" srcOrd="2" destOrd="0" parTransId="{6D65A8F7-E083-4544-B6E1-93F3596FA893}" sibTransId="{730F1DB4-0ACA-4620-ABB1-BC2E7907BB14}"/>
    <dgm:cxn modelId="{46332F3D-B94E-4506-A6D5-0058BADF9E02}" type="presOf" srcId="{E1F2E30F-5E79-469F-AE72-5A6E77EA090F}" destId="{12A6FA1A-6272-4FC4-B959-C720A47C98E5}" srcOrd="0" destOrd="0" presId="urn:microsoft.com/office/officeart/2005/8/layout/default"/>
    <dgm:cxn modelId="{172F4148-44BD-42B2-A1EB-57B36B580879}" type="presOf" srcId="{915689FC-8093-45DE-9061-FE794700B511}" destId="{8A21672C-5893-4C4B-BB40-0C3C75A819DA}" srcOrd="0" destOrd="0" presId="urn:microsoft.com/office/officeart/2005/8/layout/default"/>
    <dgm:cxn modelId="{E2764875-5B7C-41B2-9504-83E583C8858A}" type="presOf" srcId="{60A8F44B-DADE-4089-9D0A-8E8D17931F76}" destId="{713C6945-6568-4A29-904A-DCF3CB6715C4}" srcOrd="0" destOrd="0" presId="urn:microsoft.com/office/officeart/2005/8/layout/default"/>
    <dgm:cxn modelId="{A179767A-48CD-4370-B2AC-17C98CDFF377}" srcId="{E1F2E30F-5E79-469F-AE72-5A6E77EA090F}" destId="{B7AA7120-0C49-4C40-A007-6A0D1940B1B7}" srcOrd="1" destOrd="0" parTransId="{D4158968-2AB3-4FCD-AD47-013F5BDC0EC7}" sibTransId="{46E20287-1082-46CC-81A6-DC927464755C}"/>
    <dgm:cxn modelId="{543AD781-CC78-403E-A830-3ACC96A165BE}" type="presOf" srcId="{12DAC2E0-541A-4703-958F-9DF677B1068C}" destId="{B6C76410-A7C1-4E17-89A4-3DB6BFBFF335}" srcOrd="0" destOrd="0" presId="urn:microsoft.com/office/officeart/2005/8/layout/default"/>
    <dgm:cxn modelId="{7C918A85-9488-4D1A-A882-1277D4B24E3F}" srcId="{E1F2E30F-5E79-469F-AE72-5A6E77EA090F}" destId="{12DAC2E0-541A-4703-958F-9DF677B1068C}" srcOrd="3" destOrd="0" parTransId="{9FF8BA42-0A10-48D3-9577-9DFB085D5CAC}" sibTransId="{269C97E4-FB5D-4A39-9CBF-E0C151F49025}"/>
    <dgm:cxn modelId="{1D890CAC-A64F-48B7-AA25-3EC1685A2581}" srcId="{E1F2E30F-5E79-469F-AE72-5A6E77EA090F}" destId="{4A1DCB5C-0427-42DA-B48E-366CAC2B8016}" srcOrd="0" destOrd="0" parTransId="{348D3FFA-A93E-4180-BE9B-280B4F64B4EC}" sibTransId="{0C4C4DDB-A4D5-4DBC-B826-DF3E279C5A32}"/>
    <dgm:cxn modelId="{74DBE6B3-75C1-41A3-9149-8CB7ABBEB077}" type="presOf" srcId="{4A1DCB5C-0427-42DA-B48E-366CAC2B8016}" destId="{830AF7F2-8CED-4914-A1A9-C5D76D8B0D28}" srcOrd="0" destOrd="0" presId="urn:microsoft.com/office/officeart/2005/8/layout/default"/>
    <dgm:cxn modelId="{0B8BC7E6-F52D-44C4-BB21-A847A916BB7C}" type="presOf" srcId="{B7AA7120-0C49-4C40-A007-6A0D1940B1B7}" destId="{9908C46E-558B-4CA5-9DEF-26ABD3CF4AD9}" srcOrd="0" destOrd="0" presId="urn:microsoft.com/office/officeart/2005/8/layout/default"/>
    <dgm:cxn modelId="{88F403F3-818A-4BF1-AA2F-6BBBA28D516B}" srcId="{E1F2E30F-5E79-469F-AE72-5A6E77EA090F}" destId="{60A8F44B-DADE-4089-9D0A-8E8D17931F76}" srcOrd="4" destOrd="0" parTransId="{E8E847C9-5504-4072-9F4A-ABE3162170FE}" sibTransId="{9A523A17-3261-4E40-A866-FAD4D2C202AA}"/>
    <dgm:cxn modelId="{51317E53-F1EC-4DE5-8942-D0E57EDA61AD}" type="presParOf" srcId="{12A6FA1A-6272-4FC4-B959-C720A47C98E5}" destId="{830AF7F2-8CED-4914-A1A9-C5D76D8B0D28}" srcOrd="0" destOrd="0" presId="urn:microsoft.com/office/officeart/2005/8/layout/default"/>
    <dgm:cxn modelId="{5B9C1446-CB63-42E1-A62F-78033B47163E}" type="presParOf" srcId="{12A6FA1A-6272-4FC4-B959-C720A47C98E5}" destId="{65EF4CE0-066E-4157-BE26-CA6AA76B3C6E}" srcOrd="1" destOrd="0" presId="urn:microsoft.com/office/officeart/2005/8/layout/default"/>
    <dgm:cxn modelId="{7D76B0D5-5D2F-4BE0-8A45-C728F9DABB27}" type="presParOf" srcId="{12A6FA1A-6272-4FC4-B959-C720A47C98E5}" destId="{9908C46E-558B-4CA5-9DEF-26ABD3CF4AD9}" srcOrd="2" destOrd="0" presId="urn:microsoft.com/office/officeart/2005/8/layout/default"/>
    <dgm:cxn modelId="{DE46DA28-F872-4F76-A589-1F69A874F4BC}" type="presParOf" srcId="{12A6FA1A-6272-4FC4-B959-C720A47C98E5}" destId="{9AEEE141-FF71-4E61-81EF-9DBA47374BFF}" srcOrd="3" destOrd="0" presId="urn:microsoft.com/office/officeart/2005/8/layout/default"/>
    <dgm:cxn modelId="{D5BF6558-E942-414E-A3F1-8E097813BDED}" type="presParOf" srcId="{12A6FA1A-6272-4FC4-B959-C720A47C98E5}" destId="{8A21672C-5893-4C4B-BB40-0C3C75A819DA}" srcOrd="4" destOrd="0" presId="urn:microsoft.com/office/officeart/2005/8/layout/default"/>
    <dgm:cxn modelId="{3B6B5587-A40E-4FAB-A819-23AAEAB6929E}" type="presParOf" srcId="{12A6FA1A-6272-4FC4-B959-C720A47C98E5}" destId="{9AEAB0B7-8E84-42A2-83DF-B29FC2EAA42F}" srcOrd="5" destOrd="0" presId="urn:microsoft.com/office/officeart/2005/8/layout/default"/>
    <dgm:cxn modelId="{B3848277-A161-4C13-A8C8-3D8CD9EA6657}" type="presParOf" srcId="{12A6FA1A-6272-4FC4-B959-C720A47C98E5}" destId="{B6C76410-A7C1-4E17-89A4-3DB6BFBFF335}" srcOrd="6" destOrd="0" presId="urn:microsoft.com/office/officeart/2005/8/layout/default"/>
    <dgm:cxn modelId="{6B9C5714-A798-4D06-8C5A-9555AB8F46CF}" type="presParOf" srcId="{12A6FA1A-6272-4FC4-B959-C720A47C98E5}" destId="{32BCA3E7-FD65-422B-AA54-27F28D49A90B}" srcOrd="7" destOrd="0" presId="urn:microsoft.com/office/officeart/2005/8/layout/default"/>
    <dgm:cxn modelId="{8728A186-5C0A-4ACF-9E03-DF5F3B531C0D}" type="presParOf" srcId="{12A6FA1A-6272-4FC4-B959-C720A47C98E5}" destId="{713C6945-6568-4A29-904A-DCF3CB6715C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2AD124-5866-434D-B481-53A7E7CB1F0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IN"/>
        </a:p>
      </dgm:t>
    </dgm:pt>
    <dgm:pt modelId="{156AC697-3254-444E-BFF9-31B90B03D9AB}">
      <dgm:prSet phldrT="[Text]"/>
      <dgm:spPr/>
      <dgm:t>
        <a:bodyPr/>
        <a:lstStyle/>
        <a:p>
          <a:r>
            <a:rPr lang="en-US" dirty="0"/>
            <a:t>Cardiac ischemia</a:t>
          </a:r>
          <a:endParaRPr lang="en-IN" dirty="0"/>
        </a:p>
      </dgm:t>
    </dgm:pt>
    <dgm:pt modelId="{27CBE300-5575-499A-97BB-60FC8437EDFA}" type="parTrans" cxnId="{42391503-8A1E-4755-AF56-A822103CF84E}">
      <dgm:prSet/>
      <dgm:spPr/>
      <dgm:t>
        <a:bodyPr/>
        <a:lstStyle/>
        <a:p>
          <a:endParaRPr lang="en-IN"/>
        </a:p>
      </dgm:t>
    </dgm:pt>
    <dgm:pt modelId="{B5447E06-3189-43B4-B41D-0BEBCD49E732}" type="sibTrans" cxnId="{42391503-8A1E-4755-AF56-A822103CF84E}">
      <dgm:prSet/>
      <dgm:spPr/>
      <dgm:t>
        <a:bodyPr/>
        <a:lstStyle/>
        <a:p>
          <a:endParaRPr lang="en-IN"/>
        </a:p>
      </dgm:t>
    </dgm:pt>
    <dgm:pt modelId="{0CA56616-845C-4EBC-9105-A3064CE1B444}">
      <dgm:prSet phldrT="[Text]"/>
      <dgm:spPr/>
      <dgm:t>
        <a:bodyPr/>
        <a:lstStyle/>
        <a:p>
          <a:r>
            <a:rPr lang="en-US" dirty="0"/>
            <a:t>Cardiogenic shock</a:t>
          </a:r>
          <a:endParaRPr lang="en-IN" dirty="0"/>
        </a:p>
      </dgm:t>
    </dgm:pt>
    <dgm:pt modelId="{14BC30C4-ABF6-4AE6-98FD-288B1844BEFA}" type="parTrans" cxnId="{AF8E8BF6-E664-4E07-ADCF-802E37324092}">
      <dgm:prSet/>
      <dgm:spPr/>
      <dgm:t>
        <a:bodyPr/>
        <a:lstStyle/>
        <a:p>
          <a:endParaRPr lang="en-IN"/>
        </a:p>
      </dgm:t>
    </dgm:pt>
    <dgm:pt modelId="{B03F0733-07CE-42D8-8D02-C016DFA1255A}" type="sibTrans" cxnId="{AF8E8BF6-E664-4E07-ADCF-802E37324092}">
      <dgm:prSet/>
      <dgm:spPr/>
      <dgm:t>
        <a:bodyPr/>
        <a:lstStyle/>
        <a:p>
          <a:endParaRPr lang="en-IN"/>
        </a:p>
      </dgm:t>
    </dgm:pt>
    <dgm:pt modelId="{F443D50F-842B-4A7C-BA18-12EDA0FC2300}">
      <dgm:prSet phldrT="[Text]"/>
      <dgm:spPr/>
      <dgm:t>
        <a:bodyPr/>
        <a:lstStyle/>
        <a:p>
          <a:r>
            <a:rPr lang="en-US" dirty="0"/>
            <a:t>Renal dysfunction</a:t>
          </a:r>
          <a:endParaRPr lang="en-IN" dirty="0"/>
        </a:p>
      </dgm:t>
    </dgm:pt>
    <dgm:pt modelId="{5DE1D1F7-F2A0-4012-84C2-FB4173B87637}" type="parTrans" cxnId="{395F805B-FAEE-4AE4-8235-403B6AEF973B}">
      <dgm:prSet/>
      <dgm:spPr/>
      <dgm:t>
        <a:bodyPr/>
        <a:lstStyle/>
        <a:p>
          <a:endParaRPr lang="en-IN"/>
        </a:p>
      </dgm:t>
    </dgm:pt>
    <dgm:pt modelId="{35A913BC-3F52-4AEE-98CF-F029DEEC4897}" type="sibTrans" cxnId="{395F805B-FAEE-4AE4-8235-403B6AEF973B}">
      <dgm:prSet/>
      <dgm:spPr/>
      <dgm:t>
        <a:bodyPr/>
        <a:lstStyle/>
        <a:p>
          <a:endParaRPr lang="en-IN"/>
        </a:p>
      </dgm:t>
    </dgm:pt>
    <dgm:pt modelId="{5F6B46C8-259D-4A5C-AA69-13A132E18F4B}">
      <dgm:prSet phldrT="[Text]"/>
      <dgm:spPr/>
      <dgm:t>
        <a:bodyPr/>
        <a:lstStyle/>
        <a:p>
          <a:r>
            <a:rPr lang="en-US" dirty="0"/>
            <a:t>Electrolyte imbalance and Metabolic acidosis</a:t>
          </a:r>
          <a:endParaRPr lang="en-IN" dirty="0"/>
        </a:p>
      </dgm:t>
    </dgm:pt>
    <dgm:pt modelId="{5D3D5E64-DF07-44C8-A66A-F056B7B77B3E}" type="parTrans" cxnId="{1B90C058-2977-4F31-BB74-07B672205E19}">
      <dgm:prSet/>
      <dgm:spPr/>
      <dgm:t>
        <a:bodyPr/>
        <a:lstStyle/>
        <a:p>
          <a:endParaRPr lang="en-IN"/>
        </a:p>
      </dgm:t>
    </dgm:pt>
    <dgm:pt modelId="{7DE5C75F-4D8D-4D62-B344-719296240F83}" type="sibTrans" cxnId="{1B90C058-2977-4F31-BB74-07B672205E19}">
      <dgm:prSet/>
      <dgm:spPr/>
      <dgm:t>
        <a:bodyPr/>
        <a:lstStyle/>
        <a:p>
          <a:endParaRPr lang="en-IN"/>
        </a:p>
      </dgm:t>
    </dgm:pt>
    <dgm:pt modelId="{3674FAEA-44C5-4C9F-AB48-D3FB279F845D}">
      <dgm:prSet phldrT="[Text]" custT="1"/>
      <dgm:spPr/>
      <dgm:t>
        <a:bodyPr/>
        <a:lstStyle/>
        <a:p>
          <a:r>
            <a:rPr lang="en-US" sz="2400" b="1" dirty="0"/>
            <a:t>VT storm</a:t>
          </a:r>
          <a:endParaRPr lang="en-IN" sz="2400" b="1" dirty="0"/>
        </a:p>
      </dgm:t>
    </dgm:pt>
    <dgm:pt modelId="{87AEB0F1-7F6A-4BB0-93CF-164DFD9AFF8E}" type="parTrans" cxnId="{8D43C58E-85B5-4F84-870A-F3A04274B4BC}">
      <dgm:prSet/>
      <dgm:spPr/>
      <dgm:t>
        <a:bodyPr/>
        <a:lstStyle/>
        <a:p>
          <a:endParaRPr lang="en-IN"/>
        </a:p>
      </dgm:t>
    </dgm:pt>
    <dgm:pt modelId="{BE4EE57B-A5F2-4E4C-BF2B-44DFED891771}" type="sibTrans" cxnId="{8D43C58E-85B5-4F84-870A-F3A04274B4BC}">
      <dgm:prSet/>
      <dgm:spPr/>
      <dgm:t>
        <a:bodyPr/>
        <a:lstStyle/>
        <a:p>
          <a:endParaRPr lang="en-IN"/>
        </a:p>
      </dgm:t>
    </dgm:pt>
    <dgm:pt modelId="{8B9ABFEC-0CA6-4744-8397-AD2F88F3E7F1}" type="pres">
      <dgm:prSet presAssocID="{0C2AD124-5866-434D-B481-53A7E7CB1F08}" presName="cycle" presStyleCnt="0">
        <dgm:presLayoutVars>
          <dgm:dir/>
          <dgm:resizeHandles val="exact"/>
        </dgm:presLayoutVars>
      </dgm:prSet>
      <dgm:spPr/>
    </dgm:pt>
    <dgm:pt modelId="{901A6A55-90F2-4076-A03B-8556DBD1F650}" type="pres">
      <dgm:prSet presAssocID="{156AC697-3254-444E-BFF9-31B90B03D9AB}" presName="dummy" presStyleCnt="0"/>
      <dgm:spPr/>
    </dgm:pt>
    <dgm:pt modelId="{12255273-8CA4-4D49-9F2F-4D840D2F9472}" type="pres">
      <dgm:prSet presAssocID="{156AC697-3254-444E-BFF9-31B90B03D9AB}" presName="node" presStyleLbl="revTx" presStyleIdx="0" presStyleCnt="5" custAng="0" custScaleY="39048" custRadScaleRad="83376" custRadScaleInc="70368">
        <dgm:presLayoutVars>
          <dgm:bulletEnabled val="1"/>
        </dgm:presLayoutVars>
      </dgm:prSet>
      <dgm:spPr/>
    </dgm:pt>
    <dgm:pt modelId="{1067C2ED-7D90-4BC0-971B-C8ED5739EDD2}" type="pres">
      <dgm:prSet presAssocID="{B5447E06-3189-43B4-B41D-0BEBCD49E732}" presName="sibTrans" presStyleLbl="node1" presStyleIdx="0" presStyleCnt="5" custAng="533687"/>
      <dgm:spPr/>
    </dgm:pt>
    <dgm:pt modelId="{C1177B58-A105-415A-9689-84B9CD04494C}" type="pres">
      <dgm:prSet presAssocID="{0CA56616-845C-4EBC-9105-A3064CE1B444}" presName="dummy" presStyleCnt="0"/>
      <dgm:spPr/>
    </dgm:pt>
    <dgm:pt modelId="{1BD20AB9-30A8-4795-A3F9-221B2052BBF8}" type="pres">
      <dgm:prSet presAssocID="{0CA56616-845C-4EBC-9105-A3064CE1B444}" presName="node" presStyleLbl="revTx" presStyleIdx="1" presStyleCnt="5" custRadScaleRad="80961" custRadScaleInc="16177">
        <dgm:presLayoutVars>
          <dgm:bulletEnabled val="1"/>
        </dgm:presLayoutVars>
      </dgm:prSet>
      <dgm:spPr/>
    </dgm:pt>
    <dgm:pt modelId="{CBF65436-B02B-4C4C-BE9F-A4C6DD83144A}" type="pres">
      <dgm:prSet presAssocID="{B03F0733-07CE-42D8-8D02-C016DFA1255A}" presName="sibTrans" presStyleLbl="node1" presStyleIdx="1" presStyleCnt="5"/>
      <dgm:spPr/>
    </dgm:pt>
    <dgm:pt modelId="{1458832E-9253-4DCA-B10D-5E72AD12AC61}" type="pres">
      <dgm:prSet presAssocID="{F443D50F-842B-4A7C-BA18-12EDA0FC2300}" presName="dummy" presStyleCnt="0"/>
      <dgm:spPr/>
    </dgm:pt>
    <dgm:pt modelId="{199B7536-95E9-455A-A0D1-66DE8C0CB7CC}" type="pres">
      <dgm:prSet presAssocID="{F443D50F-842B-4A7C-BA18-12EDA0FC2300}" presName="node" presStyleLbl="revTx" presStyleIdx="2" presStyleCnt="5">
        <dgm:presLayoutVars>
          <dgm:bulletEnabled val="1"/>
        </dgm:presLayoutVars>
      </dgm:prSet>
      <dgm:spPr/>
    </dgm:pt>
    <dgm:pt modelId="{257078C2-CC8B-467B-998C-E4E73AD1763E}" type="pres">
      <dgm:prSet presAssocID="{35A913BC-3F52-4AEE-98CF-F029DEEC4897}" presName="sibTrans" presStyleLbl="node1" presStyleIdx="2" presStyleCnt="5"/>
      <dgm:spPr/>
    </dgm:pt>
    <dgm:pt modelId="{5AE0EE46-A73F-4331-A1F4-8E38CE3A97A5}" type="pres">
      <dgm:prSet presAssocID="{5F6B46C8-259D-4A5C-AA69-13A132E18F4B}" presName="dummy" presStyleCnt="0"/>
      <dgm:spPr/>
    </dgm:pt>
    <dgm:pt modelId="{9A022E75-281A-4AC4-A718-30D1A8E465FF}" type="pres">
      <dgm:prSet presAssocID="{5F6B46C8-259D-4A5C-AA69-13A132E18F4B}" presName="node" presStyleLbl="revTx" presStyleIdx="3" presStyleCnt="5" custScaleX="197160">
        <dgm:presLayoutVars>
          <dgm:bulletEnabled val="1"/>
        </dgm:presLayoutVars>
      </dgm:prSet>
      <dgm:spPr/>
    </dgm:pt>
    <dgm:pt modelId="{8460FE84-1997-4948-9238-761B5F80F3A8}" type="pres">
      <dgm:prSet presAssocID="{7DE5C75F-4D8D-4D62-B344-719296240F83}" presName="sibTrans" presStyleLbl="node1" presStyleIdx="3" presStyleCnt="5"/>
      <dgm:spPr/>
    </dgm:pt>
    <dgm:pt modelId="{D1AA7EE1-8CDB-496D-81A2-CD9B2FF2475B}" type="pres">
      <dgm:prSet presAssocID="{3674FAEA-44C5-4C9F-AB48-D3FB279F845D}" presName="dummy" presStyleCnt="0"/>
      <dgm:spPr/>
    </dgm:pt>
    <dgm:pt modelId="{A386D7C5-397D-41C6-8AEA-0AA640DCC19A}" type="pres">
      <dgm:prSet presAssocID="{3674FAEA-44C5-4C9F-AB48-D3FB279F845D}" presName="node" presStyleLbl="revTx" presStyleIdx="4" presStyleCnt="5" custRadScaleRad="87168" custRadScaleInc="-48359">
        <dgm:presLayoutVars>
          <dgm:bulletEnabled val="1"/>
        </dgm:presLayoutVars>
      </dgm:prSet>
      <dgm:spPr/>
    </dgm:pt>
    <dgm:pt modelId="{82DCCB2B-4333-4B9E-A55A-F5DF608B89D6}" type="pres">
      <dgm:prSet presAssocID="{BE4EE57B-A5F2-4E4C-BF2B-44DFED891771}" presName="sibTrans" presStyleLbl="node1" presStyleIdx="4" presStyleCnt="5" custAng="21150782" custLinFactNeighborX="-1174" custLinFactNeighborY="1595"/>
      <dgm:spPr/>
    </dgm:pt>
  </dgm:ptLst>
  <dgm:cxnLst>
    <dgm:cxn modelId="{42391503-8A1E-4755-AF56-A822103CF84E}" srcId="{0C2AD124-5866-434D-B481-53A7E7CB1F08}" destId="{156AC697-3254-444E-BFF9-31B90B03D9AB}" srcOrd="0" destOrd="0" parTransId="{27CBE300-5575-499A-97BB-60FC8437EDFA}" sibTransId="{B5447E06-3189-43B4-B41D-0BEBCD49E732}"/>
    <dgm:cxn modelId="{AE9BFC3D-DD1E-4E25-AF2E-B9DD810D4DAC}" type="presOf" srcId="{35A913BC-3F52-4AEE-98CF-F029DEEC4897}" destId="{257078C2-CC8B-467B-998C-E4E73AD1763E}" srcOrd="0" destOrd="0" presId="urn:microsoft.com/office/officeart/2005/8/layout/cycle1"/>
    <dgm:cxn modelId="{395F805B-FAEE-4AE4-8235-403B6AEF973B}" srcId="{0C2AD124-5866-434D-B481-53A7E7CB1F08}" destId="{F443D50F-842B-4A7C-BA18-12EDA0FC2300}" srcOrd="2" destOrd="0" parTransId="{5DE1D1F7-F2A0-4012-84C2-FB4173B87637}" sibTransId="{35A913BC-3F52-4AEE-98CF-F029DEEC4897}"/>
    <dgm:cxn modelId="{EB667460-B403-4FF7-A911-598BB83C3A74}" type="presOf" srcId="{B03F0733-07CE-42D8-8D02-C016DFA1255A}" destId="{CBF65436-B02B-4C4C-BE9F-A4C6DD83144A}" srcOrd="0" destOrd="0" presId="urn:microsoft.com/office/officeart/2005/8/layout/cycle1"/>
    <dgm:cxn modelId="{1B90C058-2977-4F31-BB74-07B672205E19}" srcId="{0C2AD124-5866-434D-B481-53A7E7CB1F08}" destId="{5F6B46C8-259D-4A5C-AA69-13A132E18F4B}" srcOrd="3" destOrd="0" parTransId="{5D3D5E64-DF07-44C8-A66A-F056B7B77B3E}" sibTransId="{7DE5C75F-4D8D-4D62-B344-719296240F83}"/>
    <dgm:cxn modelId="{44C48F80-783C-4CED-BB8B-FF51BD24B60A}" type="presOf" srcId="{0CA56616-845C-4EBC-9105-A3064CE1B444}" destId="{1BD20AB9-30A8-4795-A3F9-221B2052BBF8}" srcOrd="0" destOrd="0" presId="urn:microsoft.com/office/officeart/2005/8/layout/cycle1"/>
    <dgm:cxn modelId="{8D43C58E-85B5-4F84-870A-F3A04274B4BC}" srcId="{0C2AD124-5866-434D-B481-53A7E7CB1F08}" destId="{3674FAEA-44C5-4C9F-AB48-D3FB279F845D}" srcOrd="4" destOrd="0" parTransId="{87AEB0F1-7F6A-4BB0-93CF-164DFD9AFF8E}" sibTransId="{BE4EE57B-A5F2-4E4C-BF2B-44DFED891771}"/>
    <dgm:cxn modelId="{DCAA95A5-3CBA-48FE-825A-9E3F3D952DC5}" type="presOf" srcId="{F443D50F-842B-4A7C-BA18-12EDA0FC2300}" destId="{199B7536-95E9-455A-A0D1-66DE8C0CB7CC}" srcOrd="0" destOrd="0" presId="urn:microsoft.com/office/officeart/2005/8/layout/cycle1"/>
    <dgm:cxn modelId="{CF6363A8-D8CF-4648-96F8-4E8BABAE6C1B}" type="presOf" srcId="{BE4EE57B-A5F2-4E4C-BF2B-44DFED891771}" destId="{82DCCB2B-4333-4B9E-A55A-F5DF608B89D6}" srcOrd="0" destOrd="0" presId="urn:microsoft.com/office/officeart/2005/8/layout/cycle1"/>
    <dgm:cxn modelId="{9A3A91AB-034B-486C-BE2E-F6F4B6B01321}" type="presOf" srcId="{3674FAEA-44C5-4C9F-AB48-D3FB279F845D}" destId="{A386D7C5-397D-41C6-8AEA-0AA640DCC19A}" srcOrd="0" destOrd="0" presId="urn:microsoft.com/office/officeart/2005/8/layout/cycle1"/>
    <dgm:cxn modelId="{86424EC6-8E15-492E-A3F5-B4FD093DB0E6}" type="presOf" srcId="{0C2AD124-5866-434D-B481-53A7E7CB1F08}" destId="{8B9ABFEC-0CA6-4744-8397-AD2F88F3E7F1}" srcOrd="0" destOrd="0" presId="urn:microsoft.com/office/officeart/2005/8/layout/cycle1"/>
    <dgm:cxn modelId="{7C1D13D2-D51E-49D8-9CAA-0C6EFD64CA6B}" type="presOf" srcId="{156AC697-3254-444E-BFF9-31B90B03D9AB}" destId="{12255273-8CA4-4D49-9F2F-4D840D2F9472}" srcOrd="0" destOrd="0" presId="urn:microsoft.com/office/officeart/2005/8/layout/cycle1"/>
    <dgm:cxn modelId="{E59774E8-276B-4E04-9B60-53C409B984D6}" type="presOf" srcId="{7DE5C75F-4D8D-4D62-B344-719296240F83}" destId="{8460FE84-1997-4948-9238-761B5F80F3A8}" srcOrd="0" destOrd="0" presId="urn:microsoft.com/office/officeart/2005/8/layout/cycle1"/>
    <dgm:cxn modelId="{540F9AF3-49F1-4214-A4EC-C99FEBF24177}" type="presOf" srcId="{B5447E06-3189-43B4-B41D-0BEBCD49E732}" destId="{1067C2ED-7D90-4BC0-971B-C8ED5739EDD2}" srcOrd="0" destOrd="0" presId="urn:microsoft.com/office/officeart/2005/8/layout/cycle1"/>
    <dgm:cxn modelId="{AF8E8BF6-E664-4E07-ADCF-802E37324092}" srcId="{0C2AD124-5866-434D-B481-53A7E7CB1F08}" destId="{0CA56616-845C-4EBC-9105-A3064CE1B444}" srcOrd="1" destOrd="0" parTransId="{14BC30C4-ABF6-4AE6-98FD-288B1844BEFA}" sibTransId="{B03F0733-07CE-42D8-8D02-C016DFA1255A}"/>
    <dgm:cxn modelId="{9898B6F8-FFDA-4AA8-8A17-4A92E82F1880}" type="presOf" srcId="{5F6B46C8-259D-4A5C-AA69-13A132E18F4B}" destId="{9A022E75-281A-4AC4-A718-30D1A8E465FF}" srcOrd="0" destOrd="0" presId="urn:microsoft.com/office/officeart/2005/8/layout/cycle1"/>
    <dgm:cxn modelId="{CDF779E4-710C-49B7-8CD7-FFF612E47FFB}" type="presParOf" srcId="{8B9ABFEC-0CA6-4744-8397-AD2F88F3E7F1}" destId="{901A6A55-90F2-4076-A03B-8556DBD1F650}" srcOrd="0" destOrd="0" presId="urn:microsoft.com/office/officeart/2005/8/layout/cycle1"/>
    <dgm:cxn modelId="{DF0F28AE-2AD5-4C48-AC8C-E5C23ACA53AF}" type="presParOf" srcId="{8B9ABFEC-0CA6-4744-8397-AD2F88F3E7F1}" destId="{12255273-8CA4-4D49-9F2F-4D840D2F9472}" srcOrd="1" destOrd="0" presId="urn:microsoft.com/office/officeart/2005/8/layout/cycle1"/>
    <dgm:cxn modelId="{ACA7E22C-69DF-4A82-B5F1-C4565C3C7582}" type="presParOf" srcId="{8B9ABFEC-0CA6-4744-8397-AD2F88F3E7F1}" destId="{1067C2ED-7D90-4BC0-971B-C8ED5739EDD2}" srcOrd="2" destOrd="0" presId="urn:microsoft.com/office/officeart/2005/8/layout/cycle1"/>
    <dgm:cxn modelId="{0459FDD1-1535-48F5-8A0B-157D2EF5DA45}" type="presParOf" srcId="{8B9ABFEC-0CA6-4744-8397-AD2F88F3E7F1}" destId="{C1177B58-A105-415A-9689-84B9CD04494C}" srcOrd="3" destOrd="0" presId="urn:microsoft.com/office/officeart/2005/8/layout/cycle1"/>
    <dgm:cxn modelId="{FC218DB6-7057-47C9-AD72-FD6AD65567AE}" type="presParOf" srcId="{8B9ABFEC-0CA6-4744-8397-AD2F88F3E7F1}" destId="{1BD20AB9-30A8-4795-A3F9-221B2052BBF8}" srcOrd="4" destOrd="0" presId="urn:microsoft.com/office/officeart/2005/8/layout/cycle1"/>
    <dgm:cxn modelId="{44436452-7E8F-4BA4-A105-AC1EAFF5E2AA}" type="presParOf" srcId="{8B9ABFEC-0CA6-4744-8397-AD2F88F3E7F1}" destId="{CBF65436-B02B-4C4C-BE9F-A4C6DD83144A}" srcOrd="5" destOrd="0" presId="urn:microsoft.com/office/officeart/2005/8/layout/cycle1"/>
    <dgm:cxn modelId="{0FCCA1B5-4160-4B43-9F44-19DDB0639B57}" type="presParOf" srcId="{8B9ABFEC-0CA6-4744-8397-AD2F88F3E7F1}" destId="{1458832E-9253-4DCA-B10D-5E72AD12AC61}" srcOrd="6" destOrd="0" presId="urn:microsoft.com/office/officeart/2005/8/layout/cycle1"/>
    <dgm:cxn modelId="{C8D39696-71F5-4C10-9AAF-4CAD7BA92E88}" type="presParOf" srcId="{8B9ABFEC-0CA6-4744-8397-AD2F88F3E7F1}" destId="{199B7536-95E9-455A-A0D1-66DE8C0CB7CC}" srcOrd="7" destOrd="0" presId="urn:microsoft.com/office/officeart/2005/8/layout/cycle1"/>
    <dgm:cxn modelId="{2B9327E5-3BB3-42C4-ACA1-655956F8BAAB}" type="presParOf" srcId="{8B9ABFEC-0CA6-4744-8397-AD2F88F3E7F1}" destId="{257078C2-CC8B-467B-998C-E4E73AD1763E}" srcOrd="8" destOrd="0" presId="urn:microsoft.com/office/officeart/2005/8/layout/cycle1"/>
    <dgm:cxn modelId="{AEDD945B-92C1-489A-8C51-1A11A8880C72}" type="presParOf" srcId="{8B9ABFEC-0CA6-4744-8397-AD2F88F3E7F1}" destId="{5AE0EE46-A73F-4331-A1F4-8E38CE3A97A5}" srcOrd="9" destOrd="0" presId="urn:microsoft.com/office/officeart/2005/8/layout/cycle1"/>
    <dgm:cxn modelId="{0D104755-E8E1-4FD7-8B17-902639FE047A}" type="presParOf" srcId="{8B9ABFEC-0CA6-4744-8397-AD2F88F3E7F1}" destId="{9A022E75-281A-4AC4-A718-30D1A8E465FF}" srcOrd="10" destOrd="0" presId="urn:microsoft.com/office/officeart/2005/8/layout/cycle1"/>
    <dgm:cxn modelId="{6A4B1736-4A00-4689-A10D-5E64867BB66D}" type="presParOf" srcId="{8B9ABFEC-0CA6-4744-8397-AD2F88F3E7F1}" destId="{8460FE84-1997-4948-9238-761B5F80F3A8}" srcOrd="11" destOrd="0" presId="urn:microsoft.com/office/officeart/2005/8/layout/cycle1"/>
    <dgm:cxn modelId="{2A46A63A-C8DA-46AF-A76F-E829B5418044}" type="presParOf" srcId="{8B9ABFEC-0CA6-4744-8397-AD2F88F3E7F1}" destId="{D1AA7EE1-8CDB-496D-81A2-CD9B2FF2475B}" srcOrd="12" destOrd="0" presId="urn:microsoft.com/office/officeart/2005/8/layout/cycle1"/>
    <dgm:cxn modelId="{858BCB0B-77E3-43C5-B5C8-897DB4150C79}" type="presParOf" srcId="{8B9ABFEC-0CA6-4744-8397-AD2F88F3E7F1}" destId="{A386D7C5-397D-41C6-8AEA-0AA640DCC19A}" srcOrd="13" destOrd="0" presId="urn:microsoft.com/office/officeart/2005/8/layout/cycle1"/>
    <dgm:cxn modelId="{BC68988D-C893-42AC-96E8-A1BE0FDC015D}" type="presParOf" srcId="{8B9ABFEC-0CA6-4744-8397-AD2F88F3E7F1}" destId="{82DCCB2B-4333-4B9E-A55A-F5DF608B89D6}"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7AA401-7892-44A4-BC24-C060E41B7F2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C5F52BCD-2977-4269-9678-49ED6361F20B}">
      <dgm:prSet phldrT="[Text]"/>
      <dgm:spPr/>
      <dgm:t>
        <a:bodyPr/>
        <a:lstStyle/>
        <a:p>
          <a:r>
            <a:rPr lang="en-US" dirty="0"/>
            <a:t>ICD SHOCK</a:t>
          </a:r>
          <a:endParaRPr lang="en-IN" dirty="0"/>
        </a:p>
      </dgm:t>
    </dgm:pt>
    <dgm:pt modelId="{C2B92C6D-3BB2-489B-BEE2-896856876F4A}" type="parTrans" cxnId="{A0BE8CBA-45F5-45DB-911D-482BC3F3DC1F}">
      <dgm:prSet/>
      <dgm:spPr/>
      <dgm:t>
        <a:bodyPr/>
        <a:lstStyle/>
        <a:p>
          <a:endParaRPr lang="en-IN"/>
        </a:p>
      </dgm:t>
    </dgm:pt>
    <dgm:pt modelId="{30078E19-B6F4-4B0C-8408-A151258E724B}" type="sibTrans" cxnId="{A0BE8CBA-45F5-45DB-911D-482BC3F3DC1F}">
      <dgm:prSet/>
      <dgm:spPr/>
      <dgm:t>
        <a:bodyPr/>
        <a:lstStyle/>
        <a:p>
          <a:endParaRPr lang="en-IN"/>
        </a:p>
      </dgm:t>
    </dgm:pt>
    <dgm:pt modelId="{99F999D5-0A73-44C6-8376-1AEC8CA5EAE9}">
      <dgm:prSet phldrT="[Text]"/>
      <dgm:spPr/>
      <dgm:t>
        <a:bodyPr/>
        <a:lstStyle/>
        <a:p>
          <a:r>
            <a:rPr lang="en-US" dirty="0"/>
            <a:t>Tachyarrhythmia</a:t>
          </a:r>
          <a:endParaRPr lang="en-IN" dirty="0"/>
        </a:p>
      </dgm:t>
    </dgm:pt>
    <dgm:pt modelId="{E16B1E35-82DE-4B19-BBF1-BA5F467551D7}" type="parTrans" cxnId="{15BD34F4-448A-4200-9C6E-35F4622E1AC1}">
      <dgm:prSet/>
      <dgm:spPr/>
      <dgm:t>
        <a:bodyPr/>
        <a:lstStyle/>
        <a:p>
          <a:endParaRPr lang="en-IN"/>
        </a:p>
      </dgm:t>
    </dgm:pt>
    <dgm:pt modelId="{8D45C916-97B2-49BB-9683-DA9556B017AD}" type="sibTrans" cxnId="{15BD34F4-448A-4200-9C6E-35F4622E1AC1}">
      <dgm:prSet/>
      <dgm:spPr/>
      <dgm:t>
        <a:bodyPr/>
        <a:lstStyle/>
        <a:p>
          <a:endParaRPr lang="en-IN"/>
        </a:p>
      </dgm:t>
    </dgm:pt>
    <dgm:pt modelId="{0B5BCCD1-791A-4711-9165-F66611B275A0}">
      <dgm:prSet phldrT="[Text]"/>
      <dgm:spPr/>
      <dgm:t>
        <a:bodyPr/>
        <a:lstStyle/>
        <a:p>
          <a:r>
            <a:rPr lang="en-US" dirty="0"/>
            <a:t>SVT</a:t>
          </a:r>
        </a:p>
        <a:p>
          <a:r>
            <a:rPr lang="en-US" dirty="0"/>
            <a:t> (Inappropriate detection )</a:t>
          </a:r>
          <a:endParaRPr lang="en-IN" dirty="0"/>
        </a:p>
      </dgm:t>
    </dgm:pt>
    <dgm:pt modelId="{2560AAE4-CFB7-481E-A79A-00B53E4CEEF0}" type="parTrans" cxnId="{49BE2AAD-C96D-4C4A-9B0F-1561011D3097}">
      <dgm:prSet/>
      <dgm:spPr/>
      <dgm:t>
        <a:bodyPr/>
        <a:lstStyle/>
        <a:p>
          <a:endParaRPr lang="en-IN"/>
        </a:p>
      </dgm:t>
    </dgm:pt>
    <dgm:pt modelId="{AFEEC885-9227-48B2-8CAA-C7189D5B31F8}" type="sibTrans" cxnId="{49BE2AAD-C96D-4C4A-9B0F-1561011D3097}">
      <dgm:prSet/>
      <dgm:spPr/>
      <dgm:t>
        <a:bodyPr/>
        <a:lstStyle/>
        <a:p>
          <a:endParaRPr lang="en-IN"/>
        </a:p>
      </dgm:t>
    </dgm:pt>
    <dgm:pt modelId="{F8258976-1A93-4367-8E46-3508E352C970}">
      <dgm:prSet phldrT="[Text]"/>
      <dgm:spPr/>
      <dgm:t>
        <a:bodyPr/>
        <a:lstStyle/>
        <a:p>
          <a:r>
            <a:rPr lang="en-US" dirty="0"/>
            <a:t>VT/VF (Appropriate detection)</a:t>
          </a:r>
          <a:endParaRPr lang="en-IN" dirty="0"/>
        </a:p>
      </dgm:t>
    </dgm:pt>
    <dgm:pt modelId="{1489D776-9015-48B1-B97A-4AD57D2DFF2C}" type="parTrans" cxnId="{7D9D7CC5-46FA-4986-A742-938AFC078031}">
      <dgm:prSet/>
      <dgm:spPr/>
      <dgm:t>
        <a:bodyPr/>
        <a:lstStyle/>
        <a:p>
          <a:endParaRPr lang="en-IN"/>
        </a:p>
      </dgm:t>
    </dgm:pt>
    <dgm:pt modelId="{527BB7E7-B262-4244-9261-FFF24DF09AF0}" type="sibTrans" cxnId="{7D9D7CC5-46FA-4986-A742-938AFC078031}">
      <dgm:prSet/>
      <dgm:spPr/>
      <dgm:t>
        <a:bodyPr/>
        <a:lstStyle/>
        <a:p>
          <a:endParaRPr lang="en-IN"/>
        </a:p>
      </dgm:t>
    </dgm:pt>
    <dgm:pt modelId="{454B02D0-48AC-4D7C-918F-E7910A1C11AD}">
      <dgm:prSet phldrT="[Text]"/>
      <dgm:spPr/>
      <dgm:t>
        <a:bodyPr/>
        <a:lstStyle/>
        <a:p>
          <a:r>
            <a:rPr lang="en-US" dirty="0"/>
            <a:t>No Tachyarrhythmia</a:t>
          </a:r>
        </a:p>
        <a:p>
          <a:r>
            <a:rPr lang="en-US" dirty="0"/>
            <a:t>(over sensing)</a:t>
          </a:r>
          <a:endParaRPr lang="en-IN" dirty="0"/>
        </a:p>
      </dgm:t>
    </dgm:pt>
    <dgm:pt modelId="{7DF0AD0A-34C1-448F-A5E0-89F914DDDB16}" type="parTrans" cxnId="{7B8F4764-5CE7-4F1A-A695-5849FD128173}">
      <dgm:prSet/>
      <dgm:spPr/>
      <dgm:t>
        <a:bodyPr/>
        <a:lstStyle/>
        <a:p>
          <a:endParaRPr lang="en-IN"/>
        </a:p>
      </dgm:t>
    </dgm:pt>
    <dgm:pt modelId="{2EB81D7D-EBAA-44C8-8C47-E56E4C022701}" type="sibTrans" cxnId="{7B8F4764-5CE7-4F1A-A695-5849FD128173}">
      <dgm:prSet/>
      <dgm:spPr/>
      <dgm:t>
        <a:bodyPr/>
        <a:lstStyle/>
        <a:p>
          <a:endParaRPr lang="en-IN"/>
        </a:p>
      </dgm:t>
    </dgm:pt>
    <dgm:pt modelId="{3C05F6C6-F321-435E-9BA3-1E7CDD9EAE8E}">
      <dgm:prSet phldrT="[Text]"/>
      <dgm:spPr/>
      <dgm:t>
        <a:bodyPr/>
        <a:lstStyle/>
        <a:p>
          <a:r>
            <a:rPr lang="en-US" dirty="0"/>
            <a:t>1) Intra cardiac signal</a:t>
          </a:r>
        </a:p>
        <a:p>
          <a:r>
            <a:rPr lang="en-US" dirty="0"/>
            <a:t>2) Extra cardiac signal</a:t>
          </a:r>
        </a:p>
        <a:p>
          <a:r>
            <a:rPr lang="en-US" dirty="0"/>
            <a:t>3) Lead defect</a:t>
          </a:r>
          <a:endParaRPr lang="en-IN" dirty="0"/>
        </a:p>
      </dgm:t>
    </dgm:pt>
    <dgm:pt modelId="{8F88B36A-766E-4C81-A456-CF6CA8684B5D}" type="parTrans" cxnId="{A77CC793-2076-47B1-8BB4-851359115EEA}">
      <dgm:prSet/>
      <dgm:spPr/>
      <dgm:t>
        <a:bodyPr/>
        <a:lstStyle/>
        <a:p>
          <a:endParaRPr lang="en-IN"/>
        </a:p>
      </dgm:t>
    </dgm:pt>
    <dgm:pt modelId="{1BFDA5FA-EC68-44D4-BED3-0B3E7ADFD2FD}" type="sibTrans" cxnId="{A77CC793-2076-47B1-8BB4-851359115EEA}">
      <dgm:prSet/>
      <dgm:spPr/>
      <dgm:t>
        <a:bodyPr/>
        <a:lstStyle/>
        <a:p>
          <a:endParaRPr lang="en-IN"/>
        </a:p>
      </dgm:t>
    </dgm:pt>
    <dgm:pt modelId="{DC25FDEC-9E92-4D4D-B12C-E30E1BE0365E}" type="pres">
      <dgm:prSet presAssocID="{AD7AA401-7892-44A4-BC24-C060E41B7F26}" presName="hierChild1" presStyleCnt="0">
        <dgm:presLayoutVars>
          <dgm:chPref val="1"/>
          <dgm:dir/>
          <dgm:animOne val="branch"/>
          <dgm:animLvl val="lvl"/>
          <dgm:resizeHandles/>
        </dgm:presLayoutVars>
      </dgm:prSet>
      <dgm:spPr/>
    </dgm:pt>
    <dgm:pt modelId="{F83E3791-62C5-42C4-992F-58B974F09382}" type="pres">
      <dgm:prSet presAssocID="{C5F52BCD-2977-4269-9678-49ED6361F20B}" presName="hierRoot1" presStyleCnt="0"/>
      <dgm:spPr/>
    </dgm:pt>
    <dgm:pt modelId="{A3F1344C-50BB-4B97-8EB6-0F538216B0BC}" type="pres">
      <dgm:prSet presAssocID="{C5F52BCD-2977-4269-9678-49ED6361F20B}" presName="composite" presStyleCnt="0"/>
      <dgm:spPr/>
    </dgm:pt>
    <dgm:pt modelId="{AB0D4C95-10D7-424A-AE10-D527C2DB3FFC}" type="pres">
      <dgm:prSet presAssocID="{C5F52BCD-2977-4269-9678-49ED6361F20B}" presName="background" presStyleLbl="node0" presStyleIdx="0" presStyleCnt="1"/>
      <dgm:spPr/>
    </dgm:pt>
    <dgm:pt modelId="{F5087923-74EA-4091-B331-E932D67BB186}" type="pres">
      <dgm:prSet presAssocID="{C5F52BCD-2977-4269-9678-49ED6361F20B}" presName="text" presStyleLbl="fgAcc0" presStyleIdx="0" presStyleCnt="1">
        <dgm:presLayoutVars>
          <dgm:chPref val="3"/>
        </dgm:presLayoutVars>
      </dgm:prSet>
      <dgm:spPr/>
    </dgm:pt>
    <dgm:pt modelId="{D8DE51B9-9D7F-4924-8968-048ED3254CFB}" type="pres">
      <dgm:prSet presAssocID="{C5F52BCD-2977-4269-9678-49ED6361F20B}" presName="hierChild2" presStyleCnt="0"/>
      <dgm:spPr/>
    </dgm:pt>
    <dgm:pt modelId="{114E1F0E-EC07-4CC9-AF9D-2846E0B50A33}" type="pres">
      <dgm:prSet presAssocID="{E16B1E35-82DE-4B19-BBF1-BA5F467551D7}" presName="Name10" presStyleLbl="parChTrans1D2" presStyleIdx="0" presStyleCnt="2"/>
      <dgm:spPr/>
    </dgm:pt>
    <dgm:pt modelId="{BBA15F9F-B371-4167-BFFA-CBA62364027C}" type="pres">
      <dgm:prSet presAssocID="{99F999D5-0A73-44C6-8376-1AEC8CA5EAE9}" presName="hierRoot2" presStyleCnt="0"/>
      <dgm:spPr/>
    </dgm:pt>
    <dgm:pt modelId="{782AA0CB-90D9-49A5-92EE-38896419464E}" type="pres">
      <dgm:prSet presAssocID="{99F999D5-0A73-44C6-8376-1AEC8CA5EAE9}" presName="composite2" presStyleCnt="0"/>
      <dgm:spPr/>
    </dgm:pt>
    <dgm:pt modelId="{644FB09D-9BC1-4922-BD49-E1D13E74A360}" type="pres">
      <dgm:prSet presAssocID="{99F999D5-0A73-44C6-8376-1AEC8CA5EAE9}" presName="background2" presStyleLbl="node2" presStyleIdx="0" presStyleCnt="2"/>
      <dgm:spPr/>
    </dgm:pt>
    <dgm:pt modelId="{77ED60B3-658B-48F8-87BC-F4AFBF1F402D}" type="pres">
      <dgm:prSet presAssocID="{99F999D5-0A73-44C6-8376-1AEC8CA5EAE9}" presName="text2" presStyleLbl="fgAcc2" presStyleIdx="0" presStyleCnt="2">
        <dgm:presLayoutVars>
          <dgm:chPref val="3"/>
        </dgm:presLayoutVars>
      </dgm:prSet>
      <dgm:spPr/>
    </dgm:pt>
    <dgm:pt modelId="{6B06D0E4-5125-4B64-A44C-02EA67AB54E3}" type="pres">
      <dgm:prSet presAssocID="{99F999D5-0A73-44C6-8376-1AEC8CA5EAE9}" presName="hierChild3" presStyleCnt="0"/>
      <dgm:spPr/>
    </dgm:pt>
    <dgm:pt modelId="{C6D8B9A0-3E2A-4B9D-BA6A-4861D41266D8}" type="pres">
      <dgm:prSet presAssocID="{2560AAE4-CFB7-481E-A79A-00B53E4CEEF0}" presName="Name17" presStyleLbl="parChTrans1D3" presStyleIdx="0" presStyleCnt="3"/>
      <dgm:spPr/>
    </dgm:pt>
    <dgm:pt modelId="{E9D0042C-3BD6-4813-BBB5-31DA6D6A2146}" type="pres">
      <dgm:prSet presAssocID="{0B5BCCD1-791A-4711-9165-F66611B275A0}" presName="hierRoot3" presStyleCnt="0"/>
      <dgm:spPr/>
    </dgm:pt>
    <dgm:pt modelId="{16B8C48E-AD8A-480E-8412-153D839D2995}" type="pres">
      <dgm:prSet presAssocID="{0B5BCCD1-791A-4711-9165-F66611B275A0}" presName="composite3" presStyleCnt="0"/>
      <dgm:spPr/>
    </dgm:pt>
    <dgm:pt modelId="{C6595BD3-114B-495B-AD4E-734CD63947B0}" type="pres">
      <dgm:prSet presAssocID="{0B5BCCD1-791A-4711-9165-F66611B275A0}" presName="background3" presStyleLbl="node3" presStyleIdx="0" presStyleCnt="3"/>
      <dgm:spPr/>
    </dgm:pt>
    <dgm:pt modelId="{4FFA47AC-0615-4F4B-9C49-E731E29C438B}" type="pres">
      <dgm:prSet presAssocID="{0B5BCCD1-791A-4711-9165-F66611B275A0}" presName="text3" presStyleLbl="fgAcc3" presStyleIdx="0" presStyleCnt="3">
        <dgm:presLayoutVars>
          <dgm:chPref val="3"/>
        </dgm:presLayoutVars>
      </dgm:prSet>
      <dgm:spPr/>
    </dgm:pt>
    <dgm:pt modelId="{947D8420-3C48-4B30-83CB-AD737D8506CD}" type="pres">
      <dgm:prSet presAssocID="{0B5BCCD1-791A-4711-9165-F66611B275A0}" presName="hierChild4" presStyleCnt="0"/>
      <dgm:spPr/>
    </dgm:pt>
    <dgm:pt modelId="{226CE4C1-A709-44F2-89F4-A79D38174251}" type="pres">
      <dgm:prSet presAssocID="{1489D776-9015-48B1-B97A-4AD57D2DFF2C}" presName="Name17" presStyleLbl="parChTrans1D3" presStyleIdx="1" presStyleCnt="3"/>
      <dgm:spPr/>
    </dgm:pt>
    <dgm:pt modelId="{839DF169-FC9F-41C4-9402-E33E16B65DBC}" type="pres">
      <dgm:prSet presAssocID="{F8258976-1A93-4367-8E46-3508E352C970}" presName="hierRoot3" presStyleCnt="0"/>
      <dgm:spPr/>
    </dgm:pt>
    <dgm:pt modelId="{3A0D39FB-05E1-4A1A-85C5-8C7DA98DD0CD}" type="pres">
      <dgm:prSet presAssocID="{F8258976-1A93-4367-8E46-3508E352C970}" presName="composite3" presStyleCnt="0"/>
      <dgm:spPr/>
    </dgm:pt>
    <dgm:pt modelId="{E322062C-F2B8-4893-BB6B-F9F013C60EF5}" type="pres">
      <dgm:prSet presAssocID="{F8258976-1A93-4367-8E46-3508E352C970}" presName="background3" presStyleLbl="node3" presStyleIdx="1" presStyleCnt="3"/>
      <dgm:spPr/>
    </dgm:pt>
    <dgm:pt modelId="{E074259D-6AAA-45AB-8A8F-5CC9066518F9}" type="pres">
      <dgm:prSet presAssocID="{F8258976-1A93-4367-8E46-3508E352C970}" presName="text3" presStyleLbl="fgAcc3" presStyleIdx="1" presStyleCnt="3">
        <dgm:presLayoutVars>
          <dgm:chPref val="3"/>
        </dgm:presLayoutVars>
      </dgm:prSet>
      <dgm:spPr/>
    </dgm:pt>
    <dgm:pt modelId="{CF7228F5-CB34-4831-9A39-14C8EE4876A1}" type="pres">
      <dgm:prSet presAssocID="{F8258976-1A93-4367-8E46-3508E352C970}" presName="hierChild4" presStyleCnt="0"/>
      <dgm:spPr/>
    </dgm:pt>
    <dgm:pt modelId="{6FF07262-1D58-4F45-A84B-CEEAFF7E240D}" type="pres">
      <dgm:prSet presAssocID="{7DF0AD0A-34C1-448F-A5E0-89F914DDDB16}" presName="Name10" presStyleLbl="parChTrans1D2" presStyleIdx="1" presStyleCnt="2"/>
      <dgm:spPr/>
    </dgm:pt>
    <dgm:pt modelId="{4CAE7CA3-079F-4B30-B5A4-AC8636DF9093}" type="pres">
      <dgm:prSet presAssocID="{454B02D0-48AC-4D7C-918F-E7910A1C11AD}" presName="hierRoot2" presStyleCnt="0"/>
      <dgm:spPr/>
    </dgm:pt>
    <dgm:pt modelId="{82CE215B-B08A-4DE8-950E-1CF440A25034}" type="pres">
      <dgm:prSet presAssocID="{454B02D0-48AC-4D7C-918F-E7910A1C11AD}" presName="composite2" presStyleCnt="0"/>
      <dgm:spPr/>
    </dgm:pt>
    <dgm:pt modelId="{6B2157F5-AC85-4FB4-BF61-2DA41E43E34D}" type="pres">
      <dgm:prSet presAssocID="{454B02D0-48AC-4D7C-918F-E7910A1C11AD}" presName="background2" presStyleLbl="node2" presStyleIdx="1" presStyleCnt="2"/>
      <dgm:spPr/>
    </dgm:pt>
    <dgm:pt modelId="{068A98F5-E40C-48E1-A758-737061276E24}" type="pres">
      <dgm:prSet presAssocID="{454B02D0-48AC-4D7C-918F-E7910A1C11AD}" presName="text2" presStyleLbl="fgAcc2" presStyleIdx="1" presStyleCnt="2">
        <dgm:presLayoutVars>
          <dgm:chPref val="3"/>
        </dgm:presLayoutVars>
      </dgm:prSet>
      <dgm:spPr/>
    </dgm:pt>
    <dgm:pt modelId="{4735A7A7-1C4B-49A5-843C-2309BB853CA2}" type="pres">
      <dgm:prSet presAssocID="{454B02D0-48AC-4D7C-918F-E7910A1C11AD}" presName="hierChild3" presStyleCnt="0"/>
      <dgm:spPr/>
    </dgm:pt>
    <dgm:pt modelId="{149A65A8-19F4-4589-B535-27B219CDD009}" type="pres">
      <dgm:prSet presAssocID="{8F88B36A-766E-4C81-A456-CF6CA8684B5D}" presName="Name17" presStyleLbl="parChTrans1D3" presStyleIdx="2" presStyleCnt="3"/>
      <dgm:spPr/>
    </dgm:pt>
    <dgm:pt modelId="{B2C6FA48-0943-48C3-908C-A24A0BBE4871}" type="pres">
      <dgm:prSet presAssocID="{3C05F6C6-F321-435E-9BA3-1E7CDD9EAE8E}" presName="hierRoot3" presStyleCnt="0"/>
      <dgm:spPr/>
    </dgm:pt>
    <dgm:pt modelId="{810636AE-6B71-44B1-BAE9-0C13274F3FCD}" type="pres">
      <dgm:prSet presAssocID="{3C05F6C6-F321-435E-9BA3-1E7CDD9EAE8E}" presName="composite3" presStyleCnt="0"/>
      <dgm:spPr/>
    </dgm:pt>
    <dgm:pt modelId="{6C537929-201D-4362-915D-EF2DF2D0EE66}" type="pres">
      <dgm:prSet presAssocID="{3C05F6C6-F321-435E-9BA3-1E7CDD9EAE8E}" presName="background3" presStyleLbl="node3" presStyleIdx="2" presStyleCnt="3"/>
      <dgm:spPr/>
    </dgm:pt>
    <dgm:pt modelId="{AA1A7051-5AC9-44E5-A4F0-438CAFE3F254}" type="pres">
      <dgm:prSet presAssocID="{3C05F6C6-F321-435E-9BA3-1E7CDD9EAE8E}" presName="text3" presStyleLbl="fgAcc3" presStyleIdx="2" presStyleCnt="3">
        <dgm:presLayoutVars>
          <dgm:chPref val="3"/>
        </dgm:presLayoutVars>
      </dgm:prSet>
      <dgm:spPr/>
    </dgm:pt>
    <dgm:pt modelId="{0101E0E4-E9C7-44C6-9E37-9E470D08229A}" type="pres">
      <dgm:prSet presAssocID="{3C05F6C6-F321-435E-9BA3-1E7CDD9EAE8E}" presName="hierChild4" presStyleCnt="0"/>
      <dgm:spPr/>
    </dgm:pt>
  </dgm:ptLst>
  <dgm:cxnLst>
    <dgm:cxn modelId="{0E6F0B19-7DFE-46A7-A911-445DC6CE223D}" type="presOf" srcId="{7DF0AD0A-34C1-448F-A5E0-89F914DDDB16}" destId="{6FF07262-1D58-4F45-A84B-CEEAFF7E240D}" srcOrd="0" destOrd="0" presId="urn:microsoft.com/office/officeart/2005/8/layout/hierarchy1"/>
    <dgm:cxn modelId="{1BE4CE1C-83B5-4D48-A4FA-CB2A4B9150ED}" type="presOf" srcId="{3C05F6C6-F321-435E-9BA3-1E7CDD9EAE8E}" destId="{AA1A7051-5AC9-44E5-A4F0-438CAFE3F254}" srcOrd="0" destOrd="0" presId="urn:microsoft.com/office/officeart/2005/8/layout/hierarchy1"/>
    <dgm:cxn modelId="{EE90BF33-C3C4-4656-AC0D-16C0D13A2ED3}" type="presOf" srcId="{99F999D5-0A73-44C6-8376-1AEC8CA5EAE9}" destId="{77ED60B3-658B-48F8-87BC-F4AFBF1F402D}" srcOrd="0" destOrd="0" presId="urn:microsoft.com/office/officeart/2005/8/layout/hierarchy1"/>
    <dgm:cxn modelId="{7B8F4764-5CE7-4F1A-A695-5849FD128173}" srcId="{C5F52BCD-2977-4269-9678-49ED6361F20B}" destId="{454B02D0-48AC-4D7C-918F-E7910A1C11AD}" srcOrd="1" destOrd="0" parTransId="{7DF0AD0A-34C1-448F-A5E0-89F914DDDB16}" sibTransId="{2EB81D7D-EBAA-44C8-8C47-E56E4C022701}"/>
    <dgm:cxn modelId="{4983C84B-50DD-4140-9083-6D508BFE1D02}" type="presOf" srcId="{8F88B36A-766E-4C81-A456-CF6CA8684B5D}" destId="{149A65A8-19F4-4589-B535-27B219CDD009}" srcOrd="0" destOrd="0" presId="urn:microsoft.com/office/officeart/2005/8/layout/hierarchy1"/>
    <dgm:cxn modelId="{8B32796C-3D51-48C0-86B9-53B711EFADE4}" type="presOf" srcId="{1489D776-9015-48B1-B97A-4AD57D2DFF2C}" destId="{226CE4C1-A709-44F2-89F4-A79D38174251}" srcOrd="0" destOrd="0" presId="urn:microsoft.com/office/officeart/2005/8/layout/hierarchy1"/>
    <dgm:cxn modelId="{6478DC73-B4A5-4776-B193-4BD568AD244B}" type="presOf" srcId="{C5F52BCD-2977-4269-9678-49ED6361F20B}" destId="{F5087923-74EA-4091-B331-E932D67BB186}" srcOrd="0" destOrd="0" presId="urn:microsoft.com/office/officeart/2005/8/layout/hierarchy1"/>
    <dgm:cxn modelId="{A180165A-A1FE-4C79-BFA4-38D4271130E4}" type="presOf" srcId="{0B5BCCD1-791A-4711-9165-F66611B275A0}" destId="{4FFA47AC-0615-4F4B-9C49-E731E29C438B}" srcOrd="0" destOrd="0" presId="urn:microsoft.com/office/officeart/2005/8/layout/hierarchy1"/>
    <dgm:cxn modelId="{DFB6E982-7747-45F1-AA68-46BB18C9E5BC}" type="presOf" srcId="{2560AAE4-CFB7-481E-A79A-00B53E4CEEF0}" destId="{C6D8B9A0-3E2A-4B9D-BA6A-4861D41266D8}" srcOrd="0" destOrd="0" presId="urn:microsoft.com/office/officeart/2005/8/layout/hierarchy1"/>
    <dgm:cxn modelId="{509B8087-63A9-494B-A617-11D882435DF2}" type="presOf" srcId="{F8258976-1A93-4367-8E46-3508E352C970}" destId="{E074259D-6AAA-45AB-8A8F-5CC9066518F9}" srcOrd="0" destOrd="0" presId="urn:microsoft.com/office/officeart/2005/8/layout/hierarchy1"/>
    <dgm:cxn modelId="{61B4608F-DF08-41A7-9249-5B1B35C83501}" type="presOf" srcId="{454B02D0-48AC-4D7C-918F-E7910A1C11AD}" destId="{068A98F5-E40C-48E1-A758-737061276E24}" srcOrd="0" destOrd="0" presId="urn:microsoft.com/office/officeart/2005/8/layout/hierarchy1"/>
    <dgm:cxn modelId="{A77CC793-2076-47B1-8BB4-851359115EEA}" srcId="{454B02D0-48AC-4D7C-918F-E7910A1C11AD}" destId="{3C05F6C6-F321-435E-9BA3-1E7CDD9EAE8E}" srcOrd="0" destOrd="0" parTransId="{8F88B36A-766E-4C81-A456-CF6CA8684B5D}" sibTransId="{1BFDA5FA-EC68-44D4-BED3-0B3E7ADFD2FD}"/>
    <dgm:cxn modelId="{A50C10AC-2BF1-4C77-B61F-3071AEB8ECA5}" type="presOf" srcId="{AD7AA401-7892-44A4-BC24-C060E41B7F26}" destId="{DC25FDEC-9E92-4D4D-B12C-E30E1BE0365E}" srcOrd="0" destOrd="0" presId="urn:microsoft.com/office/officeart/2005/8/layout/hierarchy1"/>
    <dgm:cxn modelId="{49BE2AAD-C96D-4C4A-9B0F-1561011D3097}" srcId="{99F999D5-0A73-44C6-8376-1AEC8CA5EAE9}" destId="{0B5BCCD1-791A-4711-9165-F66611B275A0}" srcOrd="0" destOrd="0" parTransId="{2560AAE4-CFB7-481E-A79A-00B53E4CEEF0}" sibTransId="{AFEEC885-9227-48B2-8CAA-C7189D5B31F8}"/>
    <dgm:cxn modelId="{A0BE8CBA-45F5-45DB-911D-482BC3F3DC1F}" srcId="{AD7AA401-7892-44A4-BC24-C060E41B7F26}" destId="{C5F52BCD-2977-4269-9678-49ED6361F20B}" srcOrd="0" destOrd="0" parTransId="{C2B92C6D-3BB2-489B-BEE2-896856876F4A}" sibTransId="{30078E19-B6F4-4B0C-8408-A151258E724B}"/>
    <dgm:cxn modelId="{7D9D7CC5-46FA-4986-A742-938AFC078031}" srcId="{99F999D5-0A73-44C6-8376-1AEC8CA5EAE9}" destId="{F8258976-1A93-4367-8E46-3508E352C970}" srcOrd="1" destOrd="0" parTransId="{1489D776-9015-48B1-B97A-4AD57D2DFF2C}" sibTransId="{527BB7E7-B262-4244-9261-FFF24DF09AF0}"/>
    <dgm:cxn modelId="{DF56E1ED-EE63-4679-BD96-9BFA9A6F7CC4}" type="presOf" srcId="{E16B1E35-82DE-4B19-BBF1-BA5F467551D7}" destId="{114E1F0E-EC07-4CC9-AF9D-2846E0B50A33}" srcOrd="0" destOrd="0" presId="urn:microsoft.com/office/officeart/2005/8/layout/hierarchy1"/>
    <dgm:cxn modelId="{15BD34F4-448A-4200-9C6E-35F4622E1AC1}" srcId="{C5F52BCD-2977-4269-9678-49ED6361F20B}" destId="{99F999D5-0A73-44C6-8376-1AEC8CA5EAE9}" srcOrd="0" destOrd="0" parTransId="{E16B1E35-82DE-4B19-BBF1-BA5F467551D7}" sibTransId="{8D45C916-97B2-49BB-9683-DA9556B017AD}"/>
    <dgm:cxn modelId="{30C80CCF-11A7-4BB0-B5E7-32188344C62F}" type="presParOf" srcId="{DC25FDEC-9E92-4D4D-B12C-E30E1BE0365E}" destId="{F83E3791-62C5-42C4-992F-58B974F09382}" srcOrd="0" destOrd="0" presId="urn:microsoft.com/office/officeart/2005/8/layout/hierarchy1"/>
    <dgm:cxn modelId="{955BA547-0D6F-438B-8FFE-71A94C5C9A04}" type="presParOf" srcId="{F83E3791-62C5-42C4-992F-58B974F09382}" destId="{A3F1344C-50BB-4B97-8EB6-0F538216B0BC}" srcOrd="0" destOrd="0" presId="urn:microsoft.com/office/officeart/2005/8/layout/hierarchy1"/>
    <dgm:cxn modelId="{780BA310-9809-400A-97D2-673F0F427BD1}" type="presParOf" srcId="{A3F1344C-50BB-4B97-8EB6-0F538216B0BC}" destId="{AB0D4C95-10D7-424A-AE10-D527C2DB3FFC}" srcOrd="0" destOrd="0" presId="urn:microsoft.com/office/officeart/2005/8/layout/hierarchy1"/>
    <dgm:cxn modelId="{4EF22338-0D53-423B-8F80-69523B55D4D4}" type="presParOf" srcId="{A3F1344C-50BB-4B97-8EB6-0F538216B0BC}" destId="{F5087923-74EA-4091-B331-E932D67BB186}" srcOrd="1" destOrd="0" presId="urn:microsoft.com/office/officeart/2005/8/layout/hierarchy1"/>
    <dgm:cxn modelId="{AAFBE3F1-0866-4913-A672-7D25EF0DD6F8}" type="presParOf" srcId="{F83E3791-62C5-42C4-992F-58B974F09382}" destId="{D8DE51B9-9D7F-4924-8968-048ED3254CFB}" srcOrd="1" destOrd="0" presId="urn:microsoft.com/office/officeart/2005/8/layout/hierarchy1"/>
    <dgm:cxn modelId="{800BCEA5-04E6-4CE5-A73E-725C96BB5F1F}" type="presParOf" srcId="{D8DE51B9-9D7F-4924-8968-048ED3254CFB}" destId="{114E1F0E-EC07-4CC9-AF9D-2846E0B50A33}" srcOrd="0" destOrd="0" presId="urn:microsoft.com/office/officeart/2005/8/layout/hierarchy1"/>
    <dgm:cxn modelId="{E8964C8C-2546-4FEF-9031-264D60AAC16E}" type="presParOf" srcId="{D8DE51B9-9D7F-4924-8968-048ED3254CFB}" destId="{BBA15F9F-B371-4167-BFFA-CBA62364027C}" srcOrd="1" destOrd="0" presId="urn:microsoft.com/office/officeart/2005/8/layout/hierarchy1"/>
    <dgm:cxn modelId="{E9437E08-09ED-4940-9255-D1F772862C25}" type="presParOf" srcId="{BBA15F9F-B371-4167-BFFA-CBA62364027C}" destId="{782AA0CB-90D9-49A5-92EE-38896419464E}" srcOrd="0" destOrd="0" presId="urn:microsoft.com/office/officeart/2005/8/layout/hierarchy1"/>
    <dgm:cxn modelId="{B552C8AE-39EC-4F2E-9ADD-7DE7DB9C9ECF}" type="presParOf" srcId="{782AA0CB-90D9-49A5-92EE-38896419464E}" destId="{644FB09D-9BC1-4922-BD49-E1D13E74A360}" srcOrd="0" destOrd="0" presId="urn:microsoft.com/office/officeart/2005/8/layout/hierarchy1"/>
    <dgm:cxn modelId="{07321F08-71EB-46F4-9ABE-4A5C883D22EF}" type="presParOf" srcId="{782AA0CB-90D9-49A5-92EE-38896419464E}" destId="{77ED60B3-658B-48F8-87BC-F4AFBF1F402D}" srcOrd="1" destOrd="0" presId="urn:microsoft.com/office/officeart/2005/8/layout/hierarchy1"/>
    <dgm:cxn modelId="{03A8528A-F9D8-4FE6-A42D-3296D8E54470}" type="presParOf" srcId="{BBA15F9F-B371-4167-BFFA-CBA62364027C}" destId="{6B06D0E4-5125-4B64-A44C-02EA67AB54E3}" srcOrd="1" destOrd="0" presId="urn:microsoft.com/office/officeart/2005/8/layout/hierarchy1"/>
    <dgm:cxn modelId="{8F35CD3C-A8E2-4B58-AA06-D039B512AF71}" type="presParOf" srcId="{6B06D0E4-5125-4B64-A44C-02EA67AB54E3}" destId="{C6D8B9A0-3E2A-4B9D-BA6A-4861D41266D8}" srcOrd="0" destOrd="0" presId="urn:microsoft.com/office/officeart/2005/8/layout/hierarchy1"/>
    <dgm:cxn modelId="{55120405-5821-4027-BACC-D70C90BD3D0D}" type="presParOf" srcId="{6B06D0E4-5125-4B64-A44C-02EA67AB54E3}" destId="{E9D0042C-3BD6-4813-BBB5-31DA6D6A2146}" srcOrd="1" destOrd="0" presId="urn:microsoft.com/office/officeart/2005/8/layout/hierarchy1"/>
    <dgm:cxn modelId="{38A87C71-0A63-4F8D-B5B9-2466EC20B8B6}" type="presParOf" srcId="{E9D0042C-3BD6-4813-BBB5-31DA6D6A2146}" destId="{16B8C48E-AD8A-480E-8412-153D839D2995}" srcOrd="0" destOrd="0" presId="urn:microsoft.com/office/officeart/2005/8/layout/hierarchy1"/>
    <dgm:cxn modelId="{97F69DC5-FF1D-4A0E-95EF-443BBA26B3D3}" type="presParOf" srcId="{16B8C48E-AD8A-480E-8412-153D839D2995}" destId="{C6595BD3-114B-495B-AD4E-734CD63947B0}" srcOrd="0" destOrd="0" presId="urn:microsoft.com/office/officeart/2005/8/layout/hierarchy1"/>
    <dgm:cxn modelId="{A76D7541-5269-406D-94E1-CF06E3F35907}" type="presParOf" srcId="{16B8C48E-AD8A-480E-8412-153D839D2995}" destId="{4FFA47AC-0615-4F4B-9C49-E731E29C438B}" srcOrd="1" destOrd="0" presId="urn:microsoft.com/office/officeart/2005/8/layout/hierarchy1"/>
    <dgm:cxn modelId="{1DCC8291-0B38-4925-A4D4-DD747FA52B9D}" type="presParOf" srcId="{E9D0042C-3BD6-4813-BBB5-31DA6D6A2146}" destId="{947D8420-3C48-4B30-83CB-AD737D8506CD}" srcOrd="1" destOrd="0" presId="urn:microsoft.com/office/officeart/2005/8/layout/hierarchy1"/>
    <dgm:cxn modelId="{B24B0F87-95E2-4401-8007-B5463631E31B}" type="presParOf" srcId="{6B06D0E4-5125-4B64-A44C-02EA67AB54E3}" destId="{226CE4C1-A709-44F2-89F4-A79D38174251}" srcOrd="2" destOrd="0" presId="urn:microsoft.com/office/officeart/2005/8/layout/hierarchy1"/>
    <dgm:cxn modelId="{B9D74DCD-FB43-4478-9E87-CF7002BD8455}" type="presParOf" srcId="{6B06D0E4-5125-4B64-A44C-02EA67AB54E3}" destId="{839DF169-FC9F-41C4-9402-E33E16B65DBC}" srcOrd="3" destOrd="0" presId="urn:microsoft.com/office/officeart/2005/8/layout/hierarchy1"/>
    <dgm:cxn modelId="{097AF04F-4BA3-4582-B95E-3B0F8A663E9C}" type="presParOf" srcId="{839DF169-FC9F-41C4-9402-E33E16B65DBC}" destId="{3A0D39FB-05E1-4A1A-85C5-8C7DA98DD0CD}" srcOrd="0" destOrd="0" presId="urn:microsoft.com/office/officeart/2005/8/layout/hierarchy1"/>
    <dgm:cxn modelId="{0F9FA4BE-CCDD-49FF-A47B-63EBEC3F8811}" type="presParOf" srcId="{3A0D39FB-05E1-4A1A-85C5-8C7DA98DD0CD}" destId="{E322062C-F2B8-4893-BB6B-F9F013C60EF5}" srcOrd="0" destOrd="0" presId="urn:microsoft.com/office/officeart/2005/8/layout/hierarchy1"/>
    <dgm:cxn modelId="{C9EE6E7E-1139-4992-890E-49E29EECEA08}" type="presParOf" srcId="{3A0D39FB-05E1-4A1A-85C5-8C7DA98DD0CD}" destId="{E074259D-6AAA-45AB-8A8F-5CC9066518F9}" srcOrd="1" destOrd="0" presId="urn:microsoft.com/office/officeart/2005/8/layout/hierarchy1"/>
    <dgm:cxn modelId="{AD478D38-7558-417B-A1A3-90A6519238B5}" type="presParOf" srcId="{839DF169-FC9F-41C4-9402-E33E16B65DBC}" destId="{CF7228F5-CB34-4831-9A39-14C8EE4876A1}" srcOrd="1" destOrd="0" presId="urn:microsoft.com/office/officeart/2005/8/layout/hierarchy1"/>
    <dgm:cxn modelId="{3B78F1FA-811B-4CFB-8066-2F125C359795}" type="presParOf" srcId="{D8DE51B9-9D7F-4924-8968-048ED3254CFB}" destId="{6FF07262-1D58-4F45-A84B-CEEAFF7E240D}" srcOrd="2" destOrd="0" presId="urn:microsoft.com/office/officeart/2005/8/layout/hierarchy1"/>
    <dgm:cxn modelId="{A64D381A-F0FF-418B-9460-A9B94904C502}" type="presParOf" srcId="{D8DE51B9-9D7F-4924-8968-048ED3254CFB}" destId="{4CAE7CA3-079F-4B30-B5A4-AC8636DF9093}" srcOrd="3" destOrd="0" presId="urn:microsoft.com/office/officeart/2005/8/layout/hierarchy1"/>
    <dgm:cxn modelId="{D9866922-C689-4A56-A413-C46BB8D66976}" type="presParOf" srcId="{4CAE7CA3-079F-4B30-B5A4-AC8636DF9093}" destId="{82CE215B-B08A-4DE8-950E-1CF440A25034}" srcOrd="0" destOrd="0" presId="urn:microsoft.com/office/officeart/2005/8/layout/hierarchy1"/>
    <dgm:cxn modelId="{48359775-5BE1-4704-A4B3-65FF5D88202C}" type="presParOf" srcId="{82CE215B-B08A-4DE8-950E-1CF440A25034}" destId="{6B2157F5-AC85-4FB4-BF61-2DA41E43E34D}" srcOrd="0" destOrd="0" presId="urn:microsoft.com/office/officeart/2005/8/layout/hierarchy1"/>
    <dgm:cxn modelId="{D4667D18-054F-4DED-B166-8CF0779A22F8}" type="presParOf" srcId="{82CE215B-B08A-4DE8-950E-1CF440A25034}" destId="{068A98F5-E40C-48E1-A758-737061276E24}" srcOrd="1" destOrd="0" presId="urn:microsoft.com/office/officeart/2005/8/layout/hierarchy1"/>
    <dgm:cxn modelId="{15ACAE8D-A51C-4ED5-ADBE-7DF93320C87C}" type="presParOf" srcId="{4CAE7CA3-079F-4B30-B5A4-AC8636DF9093}" destId="{4735A7A7-1C4B-49A5-843C-2309BB853CA2}" srcOrd="1" destOrd="0" presId="urn:microsoft.com/office/officeart/2005/8/layout/hierarchy1"/>
    <dgm:cxn modelId="{A4643F48-5A26-4D45-8852-2C10A670E5F0}" type="presParOf" srcId="{4735A7A7-1C4B-49A5-843C-2309BB853CA2}" destId="{149A65A8-19F4-4589-B535-27B219CDD009}" srcOrd="0" destOrd="0" presId="urn:microsoft.com/office/officeart/2005/8/layout/hierarchy1"/>
    <dgm:cxn modelId="{24DC20E7-32A2-483D-AC91-E2CC6D7701D2}" type="presParOf" srcId="{4735A7A7-1C4B-49A5-843C-2309BB853CA2}" destId="{B2C6FA48-0943-48C3-908C-A24A0BBE4871}" srcOrd="1" destOrd="0" presId="urn:microsoft.com/office/officeart/2005/8/layout/hierarchy1"/>
    <dgm:cxn modelId="{1595C33A-4516-430D-A998-547327CECCAA}" type="presParOf" srcId="{B2C6FA48-0943-48C3-908C-A24A0BBE4871}" destId="{810636AE-6B71-44B1-BAE9-0C13274F3FCD}" srcOrd="0" destOrd="0" presId="urn:microsoft.com/office/officeart/2005/8/layout/hierarchy1"/>
    <dgm:cxn modelId="{9ABBD0D2-5687-4749-8057-A7AA1B345BED}" type="presParOf" srcId="{810636AE-6B71-44B1-BAE9-0C13274F3FCD}" destId="{6C537929-201D-4362-915D-EF2DF2D0EE66}" srcOrd="0" destOrd="0" presId="urn:microsoft.com/office/officeart/2005/8/layout/hierarchy1"/>
    <dgm:cxn modelId="{ED137198-ADC6-4AE9-8B3E-E354F6B75A2A}" type="presParOf" srcId="{810636AE-6B71-44B1-BAE9-0C13274F3FCD}" destId="{AA1A7051-5AC9-44E5-A4F0-438CAFE3F254}" srcOrd="1" destOrd="0" presId="urn:microsoft.com/office/officeart/2005/8/layout/hierarchy1"/>
    <dgm:cxn modelId="{05D5EE3B-7ADC-4B92-92F3-96C83308AC45}" type="presParOf" srcId="{B2C6FA48-0943-48C3-908C-A24A0BBE4871}" destId="{0101E0E4-E9C7-44C6-9E37-9E470D08229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AB77F8-2B30-4E15-8362-FF8C87AF389F}"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IN"/>
        </a:p>
      </dgm:t>
    </dgm:pt>
    <dgm:pt modelId="{CC6C8893-EA17-4A15-8FDB-3DBEEA98D5A6}">
      <dgm:prSet phldrT="[Text]"/>
      <dgm:spPr/>
      <dgm:t>
        <a:bodyPr/>
        <a:lstStyle/>
        <a:p>
          <a:r>
            <a:rPr lang="en-US" dirty="0"/>
            <a:t>Rate and rhythm control</a:t>
          </a:r>
          <a:endParaRPr lang="en-IN" dirty="0"/>
        </a:p>
      </dgm:t>
    </dgm:pt>
    <dgm:pt modelId="{B8BCF3B1-B209-44D6-BEA8-C39C25AF259D}" type="parTrans" cxnId="{10F0522D-E188-4235-8EC0-2D9D215C6A6F}">
      <dgm:prSet/>
      <dgm:spPr/>
      <dgm:t>
        <a:bodyPr/>
        <a:lstStyle/>
        <a:p>
          <a:endParaRPr lang="en-IN"/>
        </a:p>
      </dgm:t>
    </dgm:pt>
    <dgm:pt modelId="{4DC93B03-84F7-4878-A778-02B21D7199A9}" type="sibTrans" cxnId="{10F0522D-E188-4235-8EC0-2D9D215C6A6F}">
      <dgm:prSet/>
      <dgm:spPr/>
      <dgm:t>
        <a:bodyPr/>
        <a:lstStyle/>
        <a:p>
          <a:endParaRPr lang="en-IN"/>
        </a:p>
      </dgm:t>
    </dgm:pt>
    <dgm:pt modelId="{4B72C8B4-7808-4384-A874-7D7A5C0045D6}">
      <dgm:prSet phldrT="[Text]"/>
      <dgm:spPr/>
      <dgm:t>
        <a:bodyPr/>
        <a:lstStyle/>
        <a:p>
          <a:r>
            <a:rPr lang="en-US" dirty="0"/>
            <a:t>AAD/CA For AF</a:t>
          </a:r>
          <a:endParaRPr lang="en-IN" dirty="0"/>
        </a:p>
      </dgm:t>
    </dgm:pt>
    <dgm:pt modelId="{4A82F389-3824-43AD-B43F-B128E361E187}" type="parTrans" cxnId="{5CF6A62E-C93F-41D5-9F2D-413B2F4B0F4E}">
      <dgm:prSet/>
      <dgm:spPr/>
      <dgm:t>
        <a:bodyPr/>
        <a:lstStyle/>
        <a:p>
          <a:endParaRPr lang="en-IN"/>
        </a:p>
      </dgm:t>
    </dgm:pt>
    <dgm:pt modelId="{C9CAD128-34AA-4E03-9198-A8C19077FBCA}" type="sibTrans" cxnId="{5CF6A62E-C93F-41D5-9F2D-413B2F4B0F4E}">
      <dgm:prSet/>
      <dgm:spPr/>
      <dgm:t>
        <a:bodyPr/>
        <a:lstStyle/>
        <a:p>
          <a:endParaRPr lang="en-IN"/>
        </a:p>
      </dgm:t>
    </dgm:pt>
    <dgm:pt modelId="{348E02B7-B51F-40E7-BA44-013D86DB2E6E}">
      <dgm:prSet phldrT="[Text]"/>
      <dgm:spPr/>
      <dgm:t>
        <a:bodyPr/>
        <a:lstStyle/>
        <a:p>
          <a:r>
            <a:rPr lang="en-US" dirty="0"/>
            <a:t>CA for SVT</a:t>
          </a:r>
          <a:endParaRPr lang="en-IN" dirty="0"/>
        </a:p>
      </dgm:t>
    </dgm:pt>
    <dgm:pt modelId="{6DDDADFF-9DCF-4364-A1A9-8633D962FE6B}" type="parTrans" cxnId="{CABE4615-3534-4F46-B3EA-7B8667B4FCFC}">
      <dgm:prSet/>
      <dgm:spPr/>
      <dgm:t>
        <a:bodyPr/>
        <a:lstStyle/>
        <a:p>
          <a:endParaRPr lang="en-IN"/>
        </a:p>
      </dgm:t>
    </dgm:pt>
    <dgm:pt modelId="{FB5038E5-84DD-4E10-998D-64D6368BA398}" type="sibTrans" cxnId="{CABE4615-3534-4F46-B3EA-7B8667B4FCFC}">
      <dgm:prSet/>
      <dgm:spPr/>
      <dgm:t>
        <a:bodyPr/>
        <a:lstStyle/>
        <a:p>
          <a:endParaRPr lang="en-IN"/>
        </a:p>
      </dgm:t>
    </dgm:pt>
    <dgm:pt modelId="{DCBBCBAD-0998-4F20-B72B-B502B34A1EF9}" type="pres">
      <dgm:prSet presAssocID="{67AB77F8-2B30-4E15-8362-FF8C87AF389F}" presName="Name0" presStyleCnt="0">
        <dgm:presLayoutVars>
          <dgm:dir/>
          <dgm:resizeHandles val="exact"/>
        </dgm:presLayoutVars>
      </dgm:prSet>
      <dgm:spPr/>
    </dgm:pt>
    <dgm:pt modelId="{4937E401-2409-4344-A6E6-96D5C0B51D7A}" type="pres">
      <dgm:prSet presAssocID="{CC6C8893-EA17-4A15-8FDB-3DBEEA98D5A6}" presName="node" presStyleLbl="node1" presStyleIdx="0" presStyleCnt="3" custScaleX="145302" custScaleY="157200">
        <dgm:presLayoutVars>
          <dgm:bulletEnabled val="1"/>
        </dgm:presLayoutVars>
      </dgm:prSet>
      <dgm:spPr/>
    </dgm:pt>
    <dgm:pt modelId="{424A7B5D-FE3B-47CF-98AD-F8E9AA465A36}" type="pres">
      <dgm:prSet presAssocID="{4DC93B03-84F7-4878-A778-02B21D7199A9}" presName="sibTrans" presStyleLbl="sibTrans2D1" presStyleIdx="0" presStyleCnt="3"/>
      <dgm:spPr/>
    </dgm:pt>
    <dgm:pt modelId="{6176D889-A793-4AB8-AF6B-2E83AD31FCFC}" type="pres">
      <dgm:prSet presAssocID="{4DC93B03-84F7-4878-A778-02B21D7199A9}" presName="connectorText" presStyleLbl="sibTrans2D1" presStyleIdx="0" presStyleCnt="3"/>
      <dgm:spPr/>
    </dgm:pt>
    <dgm:pt modelId="{A1AD9543-504B-48F7-886B-30E1E58E1C07}" type="pres">
      <dgm:prSet presAssocID="{4B72C8B4-7808-4384-A874-7D7A5C0045D6}" presName="node" presStyleLbl="node1" presStyleIdx="1" presStyleCnt="3" custScaleX="140025">
        <dgm:presLayoutVars>
          <dgm:bulletEnabled val="1"/>
        </dgm:presLayoutVars>
      </dgm:prSet>
      <dgm:spPr/>
    </dgm:pt>
    <dgm:pt modelId="{249A29F4-E87E-4768-A83F-B280A580BEDB}" type="pres">
      <dgm:prSet presAssocID="{C9CAD128-34AA-4E03-9198-A8C19077FBCA}" presName="sibTrans" presStyleLbl="sibTrans2D1" presStyleIdx="1" presStyleCnt="3"/>
      <dgm:spPr/>
    </dgm:pt>
    <dgm:pt modelId="{EC129666-2D4B-4800-AC21-94582A5B27A4}" type="pres">
      <dgm:prSet presAssocID="{C9CAD128-34AA-4E03-9198-A8C19077FBCA}" presName="connectorText" presStyleLbl="sibTrans2D1" presStyleIdx="1" presStyleCnt="3"/>
      <dgm:spPr/>
    </dgm:pt>
    <dgm:pt modelId="{05788BB0-AF81-4BAF-A46D-9C7FE47F99F6}" type="pres">
      <dgm:prSet presAssocID="{348E02B7-B51F-40E7-BA44-013D86DB2E6E}" presName="node" presStyleLbl="node1" presStyleIdx="2" presStyleCnt="3" custScaleX="121085" custScaleY="110085">
        <dgm:presLayoutVars>
          <dgm:bulletEnabled val="1"/>
        </dgm:presLayoutVars>
      </dgm:prSet>
      <dgm:spPr/>
    </dgm:pt>
    <dgm:pt modelId="{07FF328D-AD2E-49BC-8579-0B7B5EFC8E8C}" type="pres">
      <dgm:prSet presAssocID="{FB5038E5-84DD-4E10-998D-64D6368BA398}" presName="sibTrans" presStyleLbl="sibTrans2D1" presStyleIdx="2" presStyleCnt="3"/>
      <dgm:spPr/>
    </dgm:pt>
    <dgm:pt modelId="{3D15950D-DD34-45BF-A854-D5FD575D89C8}" type="pres">
      <dgm:prSet presAssocID="{FB5038E5-84DD-4E10-998D-64D6368BA398}" presName="connectorText" presStyleLbl="sibTrans2D1" presStyleIdx="2" presStyleCnt="3"/>
      <dgm:spPr/>
    </dgm:pt>
  </dgm:ptLst>
  <dgm:cxnLst>
    <dgm:cxn modelId="{CABE4615-3534-4F46-B3EA-7B8667B4FCFC}" srcId="{67AB77F8-2B30-4E15-8362-FF8C87AF389F}" destId="{348E02B7-B51F-40E7-BA44-013D86DB2E6E}" srcOrd="2" destOrd="0" parTransId="{6DDDADFF-9DCF-4364-A1A9-8633D962FE6B}" sibTransId="{FB5038E5-84DD-4E10-998D-64D6368BA398}"/>
    <dgm:cxn modelId="{10F0522D-E188-4235-8EC0-2D9D215C6A6F}" srcId="{67AB77F8-2B30-4E15-8362-FF8C87AF389F}" destId="{CC6C8893-EA17-4A15-8FDB-3DBEEA98D5A6}" srcOrd="0" destOrd="0" parTransId="{B8BCF3B1-B209-44D6-BEA8-C39C25AF259D}" sibTransId="{4DC93B03-84F7-4878-A778-02B21D7199A9}"/>
    <dgm:cxn modelId="{5CF6A62E-C93F-41D5-9F2D-413B2F4B0F4E}" srcId="{67AB77F8-2B30-4E15-8362-FF8C87AF389F}" destId="{4B72C8B4-7808-4384-A874-7D7A5C0045D6}" srcOrd="1" destOrd="0" parTransId="{4A82F389-3824-43AD-B43F-B128E361E187}" sibTransId="{C9CAD128-34AA-4E03-9198-A8C19077FBCA}"/>
    <dgm:cxn modelId="{4A956B32-4765-45D6-98F2-858FEAA655B2}" type="presOf" srcId="{CC6C8893-EA17-4A15-8FDB-3DBEEA98D5A6}" destId="{4937E401-2409-4344-A6E6-96D5C0B51D7A}" srcOrd="0" destOrd="0" presId="urn:microsoft.com/office/officeart/2005/8/layout/cycle7"/>
    <dgm:cxn modelId="{71F2D247-FE53-42BC-84B9-632131EBDC56}" type="presOf" srcId="{FB5038E5-84DD-4E10-998D-64D6368BA398}" destId="{3D15950D-DD34-45BF-A854-D5FD575D89C8}" srcOrd="1" destOrd="0" presId="urn:microsoft.com/office/officeart/2005/8/layout/cycle7"/>
    <dgm:cxn modelId="{C1B22089-26C2-4732-8A21-5345E11FB32E}" type="presOf" srcId="{4DC93B03-84F7-4878-A778-02B21D7199A9}" destId="{6176D889-A793-4AB8-AF6B-2E83AD31FCFC}" srcOrd="1" destOrd="0" presId="urn:microsoft.com/office/officeart/2005/8/layout/cycle7"/>
    <dgm:cxn modelId="{22B81092-27DE-4938-BD9C-EEBDF14FB6A4}" type="presOf" srcId="{4B72C8B4-7808-4384-A874-7D7A5C0045D6}" destId="{A1AD9543-504B-48F7-886B-30E1E58E1C07}" srcOrd="0" destOrd="0" presId="urn:microsoft.com/office/officeart/2005/8/layout/cycle7"/>
    <dgm:cxn modelId="{412623A0-D89E-430C-82C8-CF7C81F0A765}" type="presOf" srcId="{67AB77F8-2B30-4E15-8362-FF8C87AF389F}" destId="{DCBBCBAD-0998-4F20-B72B-B502B34A1EF9}" srcOrd="0" destOrd="0" presId="urn:microsoft.com/office/officeart/2005/8/layout/cycle7"/>
    <dgm:cxn modelId="{7998BABC-1093-4178-A785-921F9EFB7674}" type="presOf" srcId="{FB5038E5-84DD-4E10-998D-64D6368BA398}" destId="{07FF328D-AD2E-49BC-8579-0B7B5EFC8E8C}" srcOrd="0" destOrd="0" presId="urn:microsoft.com/office/officeart/2005/8/layout/cycle7"/>
    <dgm:cxn modelId="{67123CBD-BEF3-48B4-97BC-559C62B403B0}" type="presOf" srcId="{C9CAD128-34AA-4E03-9198-A8C19077FBCA}" destId="{249A29F4-E87E-4768-A83F-B280A580BEDB}" srcOrd="0" destOrd="0" presId="urn:microsoft.com/office/officeart/2005/8/layout/cycle7"/>
    <dgm:cxn modelId="{9FD23EC4-70FA-4E76-91CF-A8A613A722CB}" type="presOf" srcId="{348E02B7-B51F-40E7-BA44-013D86DB2E6E}" destId="{05788BB0-AF81-4BAF-A46D-9C7FE47F99F6}" srcOrd="0" destOrd="0" presId="urn:microsoft.com/office/officeart/2005/8/layout/cycle7"/>
    <dgm:cxn modelId="{8E0F6BCB-704F-4E29-806F-688B545057F7}" type="presOf" srcId="{C9CAD128-34AA-4E03-9198-A8C19077FBCA}" destId="{EC129666-2D4B-4800-AC21-94582A5B27A4}" srcOrd="1" destOrd="0" presId="urn:microsoft.com/office/officeart/2005/8/layout/cycle7"/>
    <dgm:cxn modelId="{A1FB9BF2-0FFD-497F-9585-326175BDC9C2}" type="presOf" srcId="{4DC93B03-84F7-4878-A778-02B21D7199A9}" destId="{424A7B5D-FE3B-47CF-98AD-F8E9AA465A36}" srcOrd="0" destOrd="0" presId="urn:microsoft.com/office/officeart/2005/8/layout/cycle7"/>
    <dgm:cxn modelId="{8251FA42-6C1F-495E-A77F-B594DE8F8E1A}" type="presParOf" srcId="{DCBBCBAD-0998-4F20-B72B-B502B34A1EF9}" destId="{4937E401-2409-4344-A6E6-96D5C0B51D7A}" srcOrd="0" destOrd="0" presId="urn:microsoft.com/office/officeart/2005/8/layout/cycle7"/>
    <dgm:cxn modelId="{E0438074-0E86-4B5C-8FB3-410DB6759089}" type="presParOf" srcId="{DCBBCBAD-0998-4F20-B72B-B502B34A1EF9}" destId="{424A7B5D-FE3B-47CF-98AD-F8E9AA465A36}" srcOrd="1" destOrd="0" presId="urn:microsoft.com/office/officeart/2005/8/layout/cycle7"/>
    <dgm:cxn modelId="{7D15950A-651A-41B8-B002-374E6EAEEBE0}" type="presParOf" srcId="{424A7B5D-FE3B-47CF-98AD-F8E9AA465A36}" destId="{6176D889-A793-4AB8-AF6B-2E83AD31FCFC}" srcOrd="0" destOrd="0" presId="urn:microsoft.com/office/officeart/2005/8/layout/cycle7"/>
    <dgm:cxn modelId="{BB898A6A-41FB-40F1-A711-62B91F83A88C}" type="presParOf" srcId="{DCBBCBAD-0998-4F20-B72B-B502B34A1EF9}" destId="{A1AD9543-504B-48F7-886B-30E1E58E1C07}" srcOrd="2" destOrd="0" presId="urn:microsoft.com/office/officeart/2005/8/layout/cycle7"/>
    <dgm:cxn modelId="{75528A3E-A494-471C-AA3D-3515CFAC12B9}" type="presParOf" srcId="{DCBBCBAD-0998-4F20-B72B-B502B34A1EF9}" destId="{249A29F4-E87E-4768-A83F-B280A580BEDB}" srcOrd="3" destOrd="0" presId="urn:microsoft.com/office/officeart/2005/8/layout/cycle7"/>
    <dgm:cxn modelId="{9BDEC24B-5E3A-4665-87D2-3B7C686D7E61}" type="presParOf" srcId="{249A29F4-E87E-4768-A83F-B280A580BEDB}" destId="{EC129666-2D4B-4800-AC21-94582A5B27A4}" srcOrd="0" destOrd="0" presId="urn:microsoft.com/office/officeart/2005/8/layout/cycle7"/>
    <dgm:cxn modelId="{D41C3139-26D2-4196-AB84-EA2DFC65BEA4}" type="presParOf" srcId="{DCBBCBAD-0998-4F20-B72B-B502B34A1EF9}" destId="{05788BB0-AF81-4BAF-A46D-9C7FE47F99F6}" srcOrd="4" destOrd="0" presId="urn:microsoft.com/office/officeart/2005/8/layout/cycle7"/>
    <dgm:cxn modelId="{5BE584BE-8DFA-4FA9-B5AC-3A4638325A92}" type="presParOf" srcId="{DCBBCBAD-0998-4F20-B72B-B502B34A1EF9}" destId="{07FF328D-AD2E-49BC-8579-0B7B5EFC8E8C}" srcOrd="5" destOrd="0" presId="urn:microsoft.com/office/officeart/2005/8/layout/cycle7"/>
    <dgm:cxn modelId="{FF9492F9-2D33-42BF-8B75-D8D2F485DA4E}" type="presParOf" srcId="{07FF328D-AD2E-49BC-8579-0B7B5EFC8E8C}" destId="{3D15950D-DD34-45BF-A854-D5FD575D89C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AF7F2-8CED-4914-A1A9-C5D76D8B0D28}">
      <dsp:nvSpPr>
        <dsp:cNvPr id="0" name=""/>
        <dsp:cNvSpPr/>
      </dsp:nvSpPr>
      <dsp:spPr>
        <a:xfrm>
          <a:off x="0" y="484309"/>
          <a:ext cx="2070889" cy="12425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Palpitations</a:t>
          </a:r>
        </a:p>
        <a:p>
          <a:pPr marL="0" lvl="0" indent="0" algn="ctr" defTabSz="1066800">
            <a:lnSpc>
              <a:spcPct val="90000"/>
            </a:lnSpc>
            <a:spcBef>
              <a:spcPct val="0"/>
            </a:spcBef>
            <a:spcAft>
              <a:spcPct val="35000"/>
            </a:spcAft>
            <a:buNone/>
          </a:pPr>
          <a:r>
            <a:rPr lang="en-US" sz="2400" kern="1200" dirty="0"/>
            <a:t> HR &lt; ICD detection rate</a:t>
          </a:r>
          <a:endParaRPr lang="en-IN" sz="2400" kern="1200" dirty="0"/>
        </a:p>
      </dsp:txBody>
      <dsp:txXfrm>
        <a:off x="0" y="484309"/>
        <a:ext cx="2070889" cy="1242533"/>
      </dsp:txXfrm>
    </dsp:sp>
    <dsp:sp modelId="{9908C46E-558B-4CA5-9DEF-26ABD3CF4AD9}">
      <dsp:nvSpPr>
        <dsp:cNvPr id="0" name=""/>
        <dsp:cNvSpPr/>
      </dsp:nvSpPr>
      <dsp:spPr>
        <a:xfrm>
          <a:off x="2277977" y="484309"/>
          <a:ext cx="2070889" cy="12425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VT terminated by ATP</a:t>
          </a:r>
          <a:endParaRPr lang="en-IN" sz="2400" kern="1200" dirty="0"/>
        </a:p>
      </dsp:txBody>
      <dsp:txXfrm>
        <a:off x="2277977" y="484309"/>
        <a:ext cx="2070889" cy="1242533"/>
      </dsp:txXfrm>
    </dsp:sp>
    <dsp:sp modelId="{8A21672C-5893-4C4B-BB40-0C3C75A819DA}">
      <dsp:nvSpPr>
        <dsp:cNvPr id="0" name=""/>
        <dsp:cNvSpPr/>
      </dsp:nvSpPr>
      <dsp:spPr>
        <a:xfrm>
          <a:off x="4555955" y="484309"/>
          <a:ext cx="2070889" cy="12425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VT terminated by Shocks</a:t>
          </a:r>
          <a:endParaRPr lang="en-IN" sz="2400" kern="1200" dirty="0"/>
        </a:p>
      </dsp:txBody>
      <dsp:txXfrm>
        <a:off x="4555955" y="484309"/>
        <a:ext cx="2070889" cy="1242533"/>
      </dsp:txXfrm>
    </dsp:sp>
    <dsp:sp modelId="{B6C76410-A7C1-4E17-89A4-3DB6BFBFF335}">
      <dsp:nvSpPr>
        <dsp:cNvPr id="0" name=""/>
        <dsp:cNvSpPr/>
      </dsp:nvSpPr>
      <dsp:spPr>
        <a:xfrm>
          <a:off x="1138988" y="1933931"/>
          <a:ext cx="2070889" cy="12425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Unstable VT/VF requiring ACLS</a:t>
          </a:r>
          <a:endParaRPr lang="en-IN" sz="2400" kern="1200" dirty="0"/>
        </a:p>
      </dsp:txBody>
      <dsp:txXfrm>
        <a:off x="1138988" y="1933931"/>
        <a:ext cx="2070889" cy="1242533"/>
      </dsp:txXfrm>
    </dsp:sp>
    <dsp:sp modelId="{713C6945-6568-4A29-904A-DCF3CB6715C4}">
      <dsp:nvSpPr>
        <dsp:cNvPr id="0" name=""/>
        <dsp:cNvSpPr/>
      </dsp:nvSpPr>
      <dsp:spPr>
        <a:xfrm>
          <a:off x="3416966" y="1933931"/>
          <a:ext cx="2070889" cy="12425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Arrhythmic death</a:t>
          </a:r>
          <a:endParaRPr lang="en-IN" sz="2400" kern="1200" dirty="0"/>
        </a:p>
      </dsp:txBody>
      <dsp:txXfrm>
        <a:off x="3416966" y="1933931"/>
        <a:ext cx="2070889" cy="1242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55273-8CA4-4D49-9F2F-4D840D2F9472}">
      <dsp:nvSpPr>
        <dsp:cNvPr id="0" name=""/>
        <dsp:cNvSpPr/>
      </dsp:nvSpPr>
      <dsp:spPr>
        <a:xfrm>
          <a:off x="5472616" y="1116117"/>
          <a:ext cx="1323071" cy="51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Cardiac ischemia</a:t>
          </a:r>
          <a:endParaRPr lang="en-IN" sz="1800" kern="1200" dirty="0"/>
        </a:p>
      </dsp:txBody>
      <dsp:txXfrm>
        <a:off x="5472616" y="1116117"/>
        <a:ext cx="1323071" cy="516633"/>
      </dsp:txXfrm>
    </dsp:sp>
    <dsp:sp modelId="{1067C2ED-7D90-4BC0-971B-C8ED5739EDD2}">
      <dsp:nvSpPr>
        <dsp:cNvPr id="0" name=""/>
        <dsp:cNvSpPr/>
      </dsp:nvSpPr>
      <dsp:spPr>
        <a:xfrm rot="533687">
          <a:off x="1771545" y="-35483"/>
          <a:ext cx="4960979" cy="4960979"/>
        </a:xfrm>
        <a:prstGeom prst="circularArrow">
          <a:avLst>
            <a:gd name="adj1" fmla="val 5201"/>
            <a:gd name="adj2" fmla="val 335943"/>
            <a:gd name="adj3" fmla="val 21325403"/>
            <a:gd name="adj4" fmla="val 20300611"/>
            <a:gd name="adj5" fmla="val 606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D20AB9-30A8-4795-A3F9-221B2052BBF8}">
      <dsp:nvSpPr>
        <dsp:cNvPr id="0" name=""/>
        <dsp:cNvSpPr/>
      </dsp:nvSpPr>
      <dsp:spPr>
        <a:xfrm>
          <a:off x="5662753" y="2484280"/>
          <a:ext cx="1323071" cy="132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Cardiogenic shock</a:t>
          </a:r>
          <a:endParaRPr lang="en-IN" sz="1800" kern="1200" dirty="0"/>
        </a:p>
      </dsp:txBody>
      <dsp:txXfrm>
        <a:off x="5662753" y="2484280"/>
        <a:ext cx="1323071" cy="1323071"/>
      </dsp:txXfrm>
    </dsp:sp>
    <dsp:sp modelId="{CBF65436-B02B-4C4C-BE9F-A4C6DD83144A}">
      <dsp:nvSpPr>
        <dsp:cNvPr id="0" name=""/>
        <dsp:cNvSpPr/>
      </dsp:nvSpPr>
      <dsp:spPr>
        <a:xfrm>
          <a:off x="1341504" y="499338"/>
          <a:ext cx="4960979" cy="4960979"/>
        </a:xfrm>
        <a:prstGeom prst="circularArrow">
          <a:avLst>
            <a:gd name="adj1" fmla="val 5201"/>
            <a:gd name="adj2" fmla="val 335943"/>
            <a:gd name="adj3" fmla="val 2464350"/>
            <a:gd name="adj4" fmla="val 1325086"/>
            <a:gd name="adj5" fmla="val 606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9B7536-95E9-455A-A0D1-66DE8C0CB7CC}">
      <dsp:nvSpPr>
        <dsp:cNvPr id="0" name=""/>
        <dsp:cNvSpPr/>
      </dsp:nvSpPr>
      <dsp:spPr>
        <a:xfrm>
          <a:off x="4009197" y="4021133"/>
          <a:ext cx="1323071" cy="132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Renal dysfunction</a:t>
          </a:r>
          <a:endParaRPr lang="en-IN" sz="1800" kern="1200" dirty="0"/>
        </a:p>
      </dsp:txBody>
      <dsp:txXfrm>
        <a:off x="4009197" y="4021133"/>
        <a:ext cx="1323071" cy="1323071"/>
      </dsp:txXfrm>
    </dsp:sp>
    <dsp:sp modelId="{257078C2-CC8B-467B-998C-E4E73AD1763E}">
      <dsp:nvSpPr>
        <dsp:cNvPr id="0" name=""/>
        <dsp:cNvSpPr/>
      </dsp:nvSpPr>
      <dsp:spPr>
        <a:xfrm>
          <a:off x="2190243" y="1188"/>
          <a:ext cx="4960979" cy="4960979"/>
        </a:xfrm>
        <a:prstGeom prst="circularArrow">
          <a:avLst>
            <a:gd name="adj1" fmla="val 5201"/>
            <a:gd name="adj2" fmla="val 335943"/>
            <a:gd name="adj3" fmla="val 8210510"/>
            <a:gd name="adj4" fmla="val 6449484"/>
            <a:gd name="adj5" fmla="val 606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022E75-281A-4AC4-A718-30D1A8E465FF}">
      <dsp:nvSpPr>
        <dsp:cNvPr id="0" name=""/>
        <dsp:cNvSpPr/>
      </dsp:nvSpPr>
      <dsp:spPr>
        <a:xfrm>
          <a:off x="1273182" y="2500285"/>
          <a:ext cx="2608568" cy="132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Electrolyte imbalance and Metabolic acidosis</a:t>
          </a:r>
          <a:endParaRPr lang="en-IN" sz="1800" kern="1200" dirty="0"/>
        </a:p>
      </dsp:txBody>
      <dsp:txXfrm>
        <a:off x="1273182" y="2500285"/>
        <a:ext cx="2608568" cy="1323071"/>
      </dsp:txXfrm>
    </dsp:sp>
    <dsp:sp modelId="{8460FE84-1997-4948-9238-761B5F80F3A8}">
      <dsp:nvSpPr>
        <dsp:cNvPr id="0" name=""/>
        <dsp:cNvSpPr/>
      </dsp:nvSpPr>
      <dsp:spPr>
        <a:xfrm>
          <a:off x="2044344" y="808011"/>
          <a:ext cx="4960979" cy="4960979"/>
        </a:xfrm>
        <a:prstGeom prst="circularArrow">
          <a:avLst>
            <a:gd name="adj1" fmla="val 5201"/>
            <a:gd name="adj2" fmla="val 335943"/>
            <a:gd name="adj3" fmla="val 12913402"/>
            <a:gd name="adj4" fmla="val 12059081"/>
            <a:gd name="adj5" fmla="val 606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86D7C5-397D-41C6-8AEA-0AA640DCC19A}">
      <dsp:nvSpPr>
        <dsp:cNvPr id="0" name=""/>
        <dsp:cNvSpPr/>
      </dsp:nvSpPr>
      <dsp:spPr>
        <a:xfrm>
          <a:off x="2592288" y="526605"/>
          <a:ext cx="1323071" cy="1323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VT storm</a:t>
          </a:r>
          <a:endParaRPr lang="en-IN" sz="2400" b="1" kern="1200" dirty="0"/>
        </a:p>
      </dsp:txBody>
      <dsp:txXfrm>
        <a:off x="2592288" y="526605"/>
        <a:ext cx="1323071" cy="1323071"/>
      </dsp:txXfrm>
    </dsp:sp>
    <dsp:sp modelId="{82DCCB2B-4333-4B9E-A55A-F5DF608B89D6}">
      <dsp:nvSpPr>
        <dsp:cNvPr id="0" name=""/>
        <dsp:cNvSpPr/>
      </dsp:nvSpPr>
      <dsp:spPr>
        <a:xfrm rot="21150782">
          <a:off x="1982129" y="432781"/>
          <a:ext cx="4960979" cy="4960979"/>
        </a:xfrm>
        <a:prstGeom prst="circularArrow">
          <a:avLst>
            <a:gd name="adj1" fmla="val 5201"/>
            <a:gd name="adj2" fmla="val 335943"/>
            <a:gd name="adj3" fmla="val 18185293"/>
            <a:gd name="adj4" fmla="val 15241907"/>
            <a:gd name="adj5" fmla="val 606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A65A8-19F4-4589-B535-27B219CDD009}">
      <dsp:nvSpPr>
        <dsp:cNvPr id="0" name=""/>
        <dsp:cNvSpPr/>
      </dsp:nvSpPr>
      <dsp:spPr>
        <a:xfrm>
          <a:off x="7810603" y="3089498"/>
          <a:ext cx="91440" cy="575670"/>
        </a:xfrm>
        <a:custGeom>
          <a:avLst/>
          <a:gdLst/>
          <a:ahLst/>
          <a:cxnLst/>
          <a:rect l="0" t="0" r="0" b="0"/>
          <a:pathLst>
            <a:path>
              <a:moveTo>
                <a:pt x="45720" y="0"/>
              </a:moveTo>
              <a:lnTo>
                <a:pt x="45720" y="57567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F07262-1D58-4F45-A84B-CEEAFF7E240D}">
      <dsp:nvSpPr>
        <dsp:cNvPr id="0" name=""/>
        <dsp:cNvSpPr/>
      </dsp:nvSpPr>
      <dsp:spPr>
        <a:xfrm>
          <a:off x="6041888" y="1256918"/>
          <a:ext cx="1814435" cy="575670"/>
        </a:xfrm>
        <a:custGeom>
          <a:avLst/>
          <a:gdLst/>
          <a:ahLst/>
          <a:cxnLst/>
          <a:rect l="0" t="0" r="0" b="0"/>
          <a:pathLst>
            <a:path>
              <a:moveTo>
                <a:pt x="0" y="0"/>
              </a:moveTo>
              <a:lnTo>
                <a:pt x="0" y="392302"/>
              </a:lnTo>
              <a:lnTo>
                <a:pt x="1814435" y="392302"/>
              </a:lnTo>
              <a:lnTo>
                <a:pt x="1814435" y="5756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6CE4C1-A709-44F2-89F4-A79D38174251}">
      <dsp:nvSpPr>
        <dsp:cNvPr id="0" name=""/>
        <dsp:cNvSpPr/>
      </dsp:nvSpPr>
      <dsp:spPr>
        <a:xfrm>
          <a:off x="4227453" y="3089498"/>
          <a:ext cx="1209623" cy="575670"/>
        </a:xfrm>
        <a:custGeom>
          <a:avLst/>
          <a:gdLst/>
          <a:ahLst/>
          <a:cxnLst/>
          <a:rect l="0" t="0" r="0" b="0"/>
          <a:pathLst>
            <a:path>
              <a:moveTo>
                <a:pt x="0" y="0"/>
              </a:moveTo>
              <a:lnTo>
                <a:pt x="0" y="392302"/>
              </a:lnTo>
              <a:lnTo>
                <a:pt x="1209623" y="392302"/>
              </a:lnTo>
              <a:lnTo>
                <a:pt x="1209623" y="57567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D8B9A0-3E2A-4B9D-BA6A-4861D41266D8}">
      <dsp:nvSpPr>
        <dsp:cNvPr id="0" name=""/>
        <dsp:cNvSpPr/>
      </dsp:nvSpPr>
      <dsp:spPr>
        <a:xfrm>
          <a:off x="3017829" y="3089498"/>
          <a:ext cx="1209623" cy="575670"/>
        </a:xfrm>
        <a:custGeom>
          <a:avLst/>
          <a:gdLst/>
          <a:ahLst/>
          <a:cxnLst/>
          <a:rect l="0" t="0" r="0" b="0"/>
          <a:pathLst>
            <a:path>
              <a:moveTo>
                <a:pt x="1209623" y="0"/>
              </a:moveTo>
              <a:lnTo>
                <a:pt x="1209623" y="392302"/>
              </a:lnTo>
              <a:lnTo>
                <a:pt x="0" y="392302"/>
              </a:lnTo>
              <a:lnTo>
                <a:pt x="0" y="57567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4E1F0E-EC07-4CC9-AF9D-2846E0B50A33}">
      <dsp:nvSpPr>
        <dsp:cNvPr id="0" name=""/>
        <dsp:cNvSpPr/>
      </dsp:nvSpPr>
      <dsp:spPr>
        <a:xfrm>
          <a:off x="4227453" y="1256918"/>
          <a:ext cx="1814435" cy="575670"/>
        </a:xfrm>
        <a:custGeom>
          <a:avLst/>
          <a:gdLst/>
          <a:ahLst/>
          <a:cxnLst/>
          <a:rect l="0" t="0" r="0" b="0"/>
          <a:pathLst>
            <a:path>
              <a:moveTo>
                <a:pt x="1814435" y="0"/>
              </a:moveTo>
              <a:lnTo>
                <a:pt x="1814435" y="392302"/>
              </a:lnTo>
              <a:lnTo>
                <a:pt x="0" y="392302"/>
              </a:lnTo>
              <a:lnTo>
                <a:pt x="0" y="5756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0D4C95-10D7-424A-AE10-D527C2DB3FFC}">
      <dsp:nvSpPr>
        <dsp:cNvPr id="0" name=""/>
        <dsp:cNvSpPr/>
      </dsp:nvSpPr>
      <dsp:spPr>
        <a:xfrm>
          <a:off x="5052196" y="9"/>
          <a:ext cx="1979384" cy="12569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087923-74EA-4091-B331-E932D67BB186}">
      <dsp:nvSpPr>
        <dsp:cNvPr id="0" name=""/>
        <dsp:cNvSpPr/>
      </dsp:nvSpPr>
      <dsp:spPr>
        <a:xfrm>
          <a:off x="5272128" y="208944"/>
          <a:ext cx="1979384" cy="125690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ICD SHOCK</a:t>
          </a:r>
          <a:endParaRPr lang="en-IN" sz="1600" kern="1200" dirty="0"/>
        </a:p>
      </dsp:txBody>
      <dsp:txXfrm>
        <a:off x="5308942" y="245758"/>
        <a:ext cx="1905756" cy="1183280"/>
      </dsp:txXfrm>
    </dsp:sp>
    <dsp:sp modelId="{644FB09D-9BC1-4922-BD49-E1D13E74A360}">
      <dsp:nvSpPr>
        <dsp:cNvPr id="0" name=""/>
        <dsp:cNvSpPr/>
      </dsp:nvSpPr>
      <dsp:spPr>
        <a:xfrm>
          <a:off x="3237761" y="1832589"/>
          <a:ext cx="1979384" cy="12569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ED60B3-658B-48F8-87BC-F4AFBF1F402D}">
      <dsp:nvSpPr>
        <dsp:cNvPr id="0" name=""/>
        <dsp:cNvSpPr/>
      </dsp:nvSpPr>
      <dsp:spPr>
        <a:xfrm>
          <a:off x="3457692" y="2041524"/>
          <a:ext cx="1979384" cy="125690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Tachyarrhythmia</a:t>
          </a:r>
          <a:endParaRPr lang="en-IN" sz="1600" kern="1200" dirty="0"/>
        </a:p>
      </dsp:txBody>
      <dsp:txXfrm>
        <a:off x="3494506" y="2078338"/>
        <a:ext cx="1905756" cy="1183280"/>
      </dsp:txXfrm>
    </dsp:sp>
    <dsp:sp modelId="{C6595BD3-114B-495B-AD4E-734CD63947B0}">
      <dsp:nvSpPr>
        <dsp:cNvPr id="0" name=""/>
        <dsp:cNvSpPr/>
      </dsp:nvSpPr>
      <dsp:spPr>
        <a:xfrm>
          <a:off x="2028137" y="3665169"/>
          <a:ext cx="1979384" cy="12569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FA47AC-0615-4F4B-9C49-E731E29C438B}">
      <dsp:nvSpPr>
        <dsp:cNvPr id="0" name=""/>
        <dsp:cNvSpPr/>
      </dsp:nvSpPr>
      <dsp:spPr>
        <a:xfrm>
          <a:off x="2248068" y="3874104"/>
          <a:ext cx="1979384" cy="125690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SVT</a:t>
          </a:r>
        </a:p>
        <a:p>
          <a:pPr marL="0" lvl="0" indent="0" algn="ctr" defTabSz="711200">
            <a:lnSpc>
              <a:spcPct val="90000"/>
            </a:lnSpc>
            <a:spcBef>
              <a:spcPct val="0"/>
            </a:spcBef>
            <a:spcAft>
              <a:spcPct val="35000"/>
            </a:spcAft>
            <a:buNone/>
          </a:pPr>
          <a:r>
            <a:rPr lang="en-US" sz="1600" kern="1200" dirty="0"/>
            <a:t> (Inappropriate detection )</a:t>
          </a:r>
          <a:endParaRPr lang="en-IN" sz="1600" kern="1200" dirty="0"/>
        </a:p>
      </dsp:txBody>
      <dsp:txXfrm>
        <a:off x="2284882" y="3910918"/>
        <a:ext cx="1905756" cy="1183280"/>
      </dsp:txXfrm>
    </dsp:sp>
    <dsp:sp modelId="{E322062C-F2B8-4893-BB6B-F9F013C60EF5}">
      <dsp:nvSpPr>
        <dsp:cNvPr id="0" name=""/>
        <dsp:cNvSpPr/>
      </dsp:nvSpPr>
      <dsp:spPr>
        <a:xfrm>
          <a:off x="4447384" y="3665169"/>
          <a:ext cx="1979384" cy="12569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74259D-6AAA-45AB-8A8F-5CC9066518F9}">
      <dsp:nvSpPr>
        <dsp:cNvPr id="0" name=""/>
        <dsp:cNvSpPr/>
      </dsp:nvSpPr>
      <dsp:spPr>
        <a:xfrm>
          <a:off x="4667316" y="3874104"/>
          <a:ext cx="1979384" cy="125690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VT/VF (Appropriate detection)</a:t>
          </a:r>
          <a:endParaRPr lang="en-IN" sz="1600" kern="1200" dirty="0"/>
        </a:p>
      </dsp:txBody>
      <dsp:txXfrm>
        <a:off x="4704130" y="3910918"/>
        <a:ext cx="1905756" cy="1183280"/>
      </dsp:txXfrm>
    </dsp:sp>
    <dsp:sp modelId="{6B2157F5-AC85-4FB4-BF61-2DA41E43E34D}">
      <dsp:nvSpPr>
        <dsp:cNvPr id="0" name=""/>
        <dsp:cNvSpPr/>
      </dsp:nvSpPr>
      <dsp:spPr>
        <a:xfrm>
          <a:off x="6866631" y="1832589"/>
          <a:ext cx="1979384" cy="12569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A98F5-E40C-48E1-A758-737061276E24}">
      <dsp:nvSpPr>
        <dsp:cNvPr id="0" name=""/>
        <dsp:cNvSpPr/>
      </dsp:nvSpPr>
      <dsp:spPr>
        <a:xfrm>
          <a:off x="7086563" y="2041524"/>
          <a:ext cx="1979384" cy="125690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No Tachyarrhythmia</a:t>
          </a:r>
        </a:p>
        <a:p>
          <a:pPr marL="0" lvl="0" indent="0" algn="ctr" defTabSz="711200">
            <a:lnSpc>
              <a:spcPct val="90000"/>
            </a:lnSpc>
            <a:spcBef>
              <a:spcPct val="0"/>
            </a:spcBef>
            <a:spcAft>
              <a:spcPct val="35000"/>
            </a:spcAft>
            <a:buNone/>
          </a:pPr>
          <a:r>
            <a:rPr lang="en-US" sz="1600" kern="1200" dirty="0"/>
            <a:t>(over sensing)</a:t>
          </a:r>
          <a:endParaRPr lang="en-IN" sz="1600" kern="1200" dirty="0"/>
        </a:p>
      </dsp:txBody>
      <dsp:txXfrm>
        <a:off x="7123377" y="2078338"/>
        <a:ext cx="1905756" cy="1183280"/>
      </dsp:txXfrm>
    </dsp:sp>
    <dsp:sp modelId="{6C537929-201D-4362-915D-EF2DF2D0EE66}">
      <dsp:nvSpPr>
        <dsp:cNvPr id="0" name=""/>
        <dsp:cNvSpPr/>
      </dsp:nvSpPr>
      <dsp:spPr>
        <a:xfrm>
          <a:off x="6866631" y="3665169"/>
          <a:ext cx="1979384" cy="12569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1A7051-5AC9-44E5-A4F0-438CAFE3F254}">
      <dsp:nvSpPr>
        <dsp:cNvPr id="0" name=""/>
        <dsp:cNvSpPr/>
      </dsp:nvSpPr>
      <dsp:spPr>
        <a:xfrm>
          <a:off x="7086563" y="3874104"/>
          <a:ext cx="1979384" cy="125690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Intra cardiac signal</a:t>
          </a:r>
        </a:p>
        <a:p>
          <a:pPr marL="0" lvl="0" indent="0" algn="ctr" defTabSz="711200">
            <a:lnSpc>
              <a:spcPct val="90000"/>
            </a:lnSpc>
            <a:spcBef>
              <a:spcPct val="0"/>
            </a:spcBef>
            <a:spcAft>
              <a:spcPct val="35000"/>
            </a:spcAft>
            <a:buNone/>
          </a:pPr>
          <a:r>
            <a:rPr lang="en-US" sz="1600" kern="1200" dirty="0"/>
            <a:t>2) Extra cardiac signal</a:t>
          </a:r>
        </a:p>
        <a:p>
          <a:pPr marL="0" lvl="0" indent="0" algn="ctr" defTabSz="711200">
            <a:lnSpc>
              <a:spcPct val="90000"/>
            </a:lnSpc>
            <a:spcBef>
              <a:spcPct val="0"/>
            </a:spcBef>
            <a:spcAft>
              <a:spcPct val="35000"/>
            </a:spcAft>
            <a:buNone/>
          </a:pPr>
          <a:r>
            <a:rPr lang="en-US" sz="1600" kern="1200" dirty="0"/>
            <a:t>3) Lead defect</a:t>
          </a:r>
          <a:endParaRPr lang="en-IN" sz="1600" kern="1200" dirty="0"/>
        </a:p>
      </dsp:txBody>
      <dsp:txXfrm>
        <a:off x="7123377" y="3910918"/>
        <a:ext cx="1905756" cy="1183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7E401-2409-4344-A6E6-96D5C0B51D7A}">
      <dsp:nvSpPr>
        <dsp:cNvPr id="0" name=""/>
        <dsp:cNvSpPr/>
      </dsp:nvSpPr>
      <dsp:spPr>
        <a:xfrm>
          <a:off x="1380092" y="-106170"/>
          <a:ext cx="1843179" cy="9970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Rate and rhythm control</a:t>
          </a:r>
          <a:endParaRPr lang="en-IN" sz="1900" kern="1200" dirty="0"/>
        </a:p>
      </dsp:txBody>
      <dsp:txXfrm>
        <a:off x="1409295" y="-76967"/>
        <a:ext cx="1784773" cy="938647"/>
      </dsp:txXfrm>
    </dsp:sp>
    <dsp:sp modelId="{424A7B5D-FE3B-47CF-98AD-F8E9AA465A36}">
      <dsp:nvSpPr>
        <dsp:cNvPr id="0" name=""/>
        <dsp:cNvSpPr/>
      </dsp:nvSpPr>
      <dsp:spPr>
        <a:xfrm rot="3600000">
          <a:off x="2702475" y="1278547"/>
          <a:ext cx="349865" cy="2219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IN" sz="1000" kern="1200"/>
        </a:p>
      </dsp:txBody>
      <dsp:txXfrm>
        <a:off x="2769072" y="1322945"/>
        <a:ext cx="216671" cy="133194"/>
      </dsp:txXfrm>
    </dsp:sp>
    <dsp:sp modelId="{A1AD9543-504B-48F7-886B-30E1E58E1C07}">
      <dsp:nvSpPr>
        <dsp:cNvPr id="0" name=""/>
        <dsp:cNvSpPr/>
      </dsp:nvSpPr>
      <dsp:spPr>
        <a:xfrm>
          <a:off x="2460284" y="1888202"/>
          <a:ext cx="1776240" cy="6342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AAD/CA For AF</a:t>
          </a:r>
          <a:endParaRPr lang="en-IN" sz="1900" kern="1200" dirty="0"/>
        </a:p>
      </dsp:txBody>
      <dsp:txXfrm>
        <a:off x="2478861" y="1906779"/>
        <a:ext cx="1739086" cy="597104"/>
      </dsp:txXfrm>
    </dsp:sp>
    <dsp:sp modelId="{249A29F4-E87E-4768-A83F-B280A580BEDB}">
      <dsp:nvSpPr>
        <dsp:cNvPr id="0" name=""/>
        <dsp:cNvSpPr/>
      </dsp:nvSpPr>
      <dsp:spPr>
        <a:xfrm rot="10800000">
          <a:off x="2066685" y="2094336"/>
          <a:ext cx="349865" cy="2219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IN" sz="1000" kern="1200"/>
        </a:p>
      </dsp:txBody>
      <dsp:txXfrm rot="10800000">
        <a:off x="2133282" y="2138734"/>
        <a:ext cx="216671" cy="133194"/>
      </dsp:txXfrm>
    </dsp:sp>
    <dsp:sp modelId="{05788BB0-AF81-4BAF-A46D-9C7FE47F99F6}">
      <dsp:nvSpPr>
        <dsp:cNvPr id="0" name=""/>
        <dsp:cNvSpPr/>
      </dsp:nvSpPr>
      <dsp:spPr>
        <a:xfrm>
          <a:off x="486969" y="1856219"/>
          <a:ext cx="1535983" cy="6982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CA for SVT</a:t>
          </a:r>
          <a:endParaRPr lang="en-IN" sz="1900" kern="1200" dirty="0"/>
        </a:p>
      </dsp:txBody>
      <dsp:txXfrm>
        <a:off x="507419" y="1876669"/>
        <a:ext cx="1495083" cy="657323"/>
      </dsp:txXfrm>
    </dsp:sp>
    <dsp:sp modelId="{07FF328D-AD2E-49BC-8579-0B7B5EFC8E8C}">
      <dsp:nvSpPr>
        <dsp:cNvPr id="0" name=""/>
        <dsp:cNvSpPr/>
      </dsp:nvSpPr>
      <dsp:spPr>
        <a:xfrm rot="18000000">
          <a:off x="1560256" y="1262556"/>
          <a:ext cx="349865" cy="2219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IN" sz="1000" kern="1200"/>
        </a:p>
      </dsp:txBody>
      <dsp:txXfrm>
        <a:off x="1626853" y="1306954"/>
        <a:ext cx="216671" cy="1331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4/18/2024</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4/18/2024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314798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echo</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4232344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 terminated by ATP are likely to improve earlier than patients with prolonged VT terminated by ICD shock after ATP failure.</a:t>
            </a:r>
          </a:p>
          <a:p>
            <a:r>
              <a:rPr lang="en-US" dirty="0"/>
              <a:t>In 50% the interval between VT/VS </a:t>
            </a:r>
            <a:r>
              <a:rPr lang="en-US" dirty="0" err="1"/>
              <a:t>epidoses</a:t>
            </a:r>
            <a:r>
              <a:rPr lang="en-US" dirty="0"/>
              <a:t> are less than 1 hour.</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570356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BIDIRECTIONAL VT-Digoxin toxicity, Anderson </a:t>
            </a:r>
            <a:r>
              <a:rPr lang="en-US" dirty="0" err="1">
                <a:sym typeface="Wingdings" panose="05000000000000000000" pitchFamily="2" charset="2"/>
              </a:rPr>
              <a:t>tawil</a:t>
            </a:r>
            <a:r>
              <a:rPr lang="en-US" dirty="0">
                <a:sym typeface="Wingdings" panose="05000000000000000000" pitchFamily="2" charset="2"/>
              </a:rPr>
              <a:t> syndrome, </a:t>
            </a:r>
            <a:r>
              <a:rPr lang="en-US" dirty="0" err="1">
                <a:sym typeface="Wingdings" panose="05000000000000000000" pitchFamily="2" charset="2"/>
              </a:rPr>
              <a:t>cpvt</a:t>
            </a:r>
            <a:r>
              <a:rPr lang="en-US" dirty="0">
                <a:sym typeface="Wingdings" panose="05000000000000000000" pitchFamily="2" charset="2"/>
              </a:rPr>
              <a:t> , aconite </a:t>
            </a:r>
            <a:r>
              <a:rPr lang="en-US" dirty="0" err="1">
                <a:sym typeface="Wingdings" panose="05000000000000000000" pitchFamily="2" charset="2"/>
              </a:rPr>
              <a:t>poisoining</a:t>
            </a:r>
            <a:endParaRPr lang="en-US" dirty="0">
              <a:sym typeface="Wingdings" panose="05000000000000000000" pitchFamily="2" charset="2"/>
            </a:endParaRPr>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20</a:t>
            </a:fld>
            <a:endParaRPr lang="en-US" noProof="0" dirty="0"/>
          </a:p>
        </p:txBody>
      </p:sp>
    </p:spTree>
    <p:extLst>
      <p:ext uri="{BB962C8B-B14F-4D97-AF65-F5344CB8AC3E}">
        <p14:creationId xmlns:p14="http://schemas.microsoft.com/office/powerpoint/2010/main" val="3490644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2)Polymorphic VT </a:t>
            </a:r>
            <a:r>
              <a:rPr lang="en-US" dirty="0">
                <a:sym typeface="Wingdings" panose="05000000000000000000" pitchFamily="2" charset="2"/>
              </a:rPr>
              <a:t> acute ischemia, primary electrical disease like </a:t>
            </a:r>
            <a:r>
              <a:rPr lang="en-US" dirty="0" err="1">
                <a:sym typeface="Wingdings" panose="05000000000000000000" pitchFamily="2" charset="2"/>
              </a:rPr>
              <a:t>Brs</a:t>
            </a:r>
            <a:r>
              <a:rPr lang="en-US" dirty="0">
                <a:sym typeface="Wingdings" panose="05000000000000000000" pitchFamily="2" charset="2"/>
              </a:rPr>
              <a:t>, SQT, IVF,CPVT, ERS</a:t>
            </a:r>
          </a:p>
          <a:p>
            <a:pPr marL="0" indent="0">
              <a:buNone/>
            </a:pPr>
            <a:r>
              <a:rPr lang="en-US" dirty="0">
                <a:sym typeface="Wingdings" panose="05000000000000000000" pitchFamily="2" charset="2"/>
              </a:rPr>
              <a:t>3)epsilon waves.- </a:t>
            </a:r>
            <a:r>
              <a:rPr lang="en-US" dirty="0" err="1">
                <a:sym typeface="Wingdings" panose="05000000000000000000" pitchFamily="2" charset="2"/>
              </a:rPr>
              <a:t>arvc</a:t>
            </a:r>
            <a:r>
              <a:rPr lang="en-US" dirty="0">
                <a:sym typeface="Wingdings" panose="05000000000000000000" pitchFamily="2" charset="2"/>
              </a:rPr>
              <a:t>, sarcoidosis</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21</a:t>
            </a:fld>
            <a:endParaRPr lang="en-US" noProof="0" dirty="0"/>
          </a:p>
        </p:txBody>
      </p:sp>
    </p:spTree>
    <p:extLst>
      <p:ext uri="{BB962C8B-B14F-4D97-AF65-F5344CB8AC3E}">
        <p14:creationId xmlns:p14="http://schemas.microsoft.com/office/powerpoint/2010/main" val="1694015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ICD itself has an </a:t>
            </a:r>
            <a:r>
              <a:rPr lang="en-US" dirty="0" err="1"/>
              <a:t>proarrythmic</a:t>
            </a:r>
            <a:r>
              <a:rPr lang="en-US" dirty="0"/>
              <a:t> event because of catecholaminergic surge.  </a:t>
            </a:r>
            <a:r>
              <a:rPr lang="en-US" dirty="0" err="1"/>
              <a:t>Vf</a:t>
            </a:r>
            <a:r>
              <a:rPr lang="en-US" dirty="0"/>
              <a:t> episodes are always terminated by ICD but not bidirectional VT and PVT</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22</a:t>
            </a:fld>
            <a:endParaRPr lang="en-US" noProof="0" dirty="0"/>
          </a:p>
        </p:txBody>
      </p:sp>
    </p:spTree>
    <p:extLst>
      <p:ext uri="{BB962C8B-B14F-4D97-AF65-F5344CB8AC3E}">
        <p14:creationId xmlns:p14="http://schemas.microsoft.com/office/powerpoint/2010/main" val="3891174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RBBB LIKE VT WITH LEFT SUPERIOR AXIS</a:t>
            </a:r>
            <a:r>
              <a:rPr lang="en-US" dirty="0">
                <a:sym typeface="Wingdings" panose="05000000000000000000" pitchFamily="2" charset="2"/>
              </a:rPr>
              <a:t> left </a:t>
            </a:r>
            <a:r>
              <a:rPr lang="en-US" dirty="0" err="1">
                <a:sym typeface="Wingdings" panose="05000000000000000000" pitchFamily="2" charset="2"/>
              </a:rPr>
              <a:t>fasicular</a:t>
            </a:r>
            <a:r>
              <a:rPr lang="en-US" dirty="0">
                <a:sym typeface="Wingdings" panose="05000000000000000000" pitchFamily="2" charset="2"/>
              </a:rPr>
              <a:t> </a:t>
            </a:r>
            <a:r>
              <a:rPr lang="en-US" dirty="0" err="1">
                <a:sym typeface="Wingdings" panose="05000000000000000000" pitchFamily="2" charset="2"/>
              </a:rPr>
              <a:t>vt</a:t>
            </a:r>
            <a:r>
              <a:rPr lang="en-US" dirty="0">
                <a:sym typeface="Wingdings" panose="05000000000000000000" pitchFamily="2" charset="2"/>
              </a:rPr>
              <a:t>, Papillary muscle </a:t>
            </a:r>
            <a:r>
              <a:rPr lang="en-US" dirty="0" err="1">
                <a:sym typeface="Wingdings" panose="05000000000000000000" pitchFamily="2" charset="2"/>
              </a:rPr>
              <a:t>vt</a:t>
            </a:r>
            <a:r>
              <a:rPr lang="en-US" dirty="0">
                <a:sym typeface="Wingdings" panose="05000000000000000000" pitchFamily="2" charset="2"/>
              </a:rPr>
              <a:t> and </a:t>
            </a:r>
            <a:r>
              <a:rPr lang="en-US" dirty="0" err="1">
                <a:sym typeface="Wingdings" panose="05000000000000000000" pitchFamily="2" charset="2"/>
              </a:rPr>
              <a:t>perimitral</a:t>
            </a:r>
            <a:r>
              <a:rPr lang="en-US" dirty="0">
                <a:sym typeface="Wingdings" panose="05000000000000000000" pitchFamily="2" charset="2"/>
              </a:rPr>
              <a:t> </a:t>
            </a:r>
            <a:r>
              <a:rPr lang="en-US" dirty="0" err="1">
                <a:sym typeface="Wingdings" panose="05000000000000000000" pitchFamily="2" charset="2"/>
              </a:rPr>
              <a:t>vt</a:t>
            </a:r>
            <a:endParaRPr lang="en-IN"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24</a:t>
            </a:fld>
            <a:endParaRPr lang="en-US" noProof="0" dirty="0"/>
          </a:p>
        </p:txBody>
      </p:sp>
    </p:spTree>
    <p:extLst>
      <p:ext uri="{BB962C8B-B14F-4D97-AF65-F5344CB8AC3E}">
        <p14:creationId xmlns:p14="http://schemas.microsoft.com/office/powerpoint/2010/main" val="1843427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Bbrt</a:t>
            </a:r>
            <a:r>
              <a:rPr lang="en-US" dirty="0"/>
              <a:t> </a:t>
            </a:r>
            <a:r>
              <a:rPr lang="en-US" dirty="0">
                <a:sym typeface="Wingdings" panose="05000000000000000000" pitchFamily="2" charset="2"/>
              </a:rPr>
              <a:t> patients with </a:t>
            </a:r>
            <a:r>
              <a:rPr lang="en-US" dirty="0" err="1">
                <a:sym typeface="Wingdings" panose="05000000000000000000" pitchFamily="2" charset="2"/>
              </a:rPr>
              <a:t>shd</a:t>
            </a:r>
            <a:r>
              <a:rPr lang="en-US" dirty="0">
                <a:sym typeface="Wingdings" panose="05000000000000000000" pitchFamily="2" charset="2"/>
              </a:rPr>
              <a:t> </a:t>
            </a:r>
            <a:r>
              <a:rPr lang="en-US" dirty="0" err="1">
                <a:sym typeface="Wingdings" panose="05000000000000000000" pitchFamily="2" charset="2"/>
              </a:rPr>
              <a:t>esp</a:t>
            </a:r>
            <a:r>
              <a:rPr lang="en-US" dirty="0">
                <a:sym typeface="Wingdings" panose="05000000000000000000" pitchFamily="2" charset="2"/>
              </a:rPr>
              <a:t> </a:t>
            </a:r>
            <a:r>
              <a:rPr lang="en-US" dirty="0" err="1">
                <a:sym typeface="Wingdings" panose="05000000000000000000" pitchFamily="2" charset="2"/>
              </a:rPr>
              <a:t>dcm</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Fast &gt;200bpm, LBBB like VT, with rapid </a:t>
            </a:r>
            <a:r>
              <a:rPr lang="en-US" dirty="0" err="1"/>
              <a:t>downstrokeof</a:t>
            </a:r>
            <a:r>
              <a:rPr lang="en-US" dirty="0"/>
              <a:t> s in anterior precordial leads, QRS during sinus rhythm may be identical to </a:t>
            </a:r>
            <a:r>
              <a:rPr lang="en-US" dirty="0" err="1"/>
              <a:t>qrs</a:t>
            </a:r>
            <a:r>
              <a:rPr lang="en-US" dirty="0"/>
              <a:t> in VT. </a:t>
            </a:r>
            <a:r>
              <a:rPr lang="en-US" dirty="0" err="1"/>
              <a:t>Qrs</a:t>
            </a:r>
            <a:r>
              <a:rPr lang="en-US" dirty="0"/>
              <a:t> in </a:t>
            </a:r>
            <a:r>
              <a:rPr lang="en-US" dirty="0" err="1"/>
              <a:t>sr</a:t>
            </a:r>
            <a:r>
              <a:rPr lang="en-US" dirty="0"/>
              <a:t> is also broad. Shorter r wave peak time and fast downstroke of s wave in v1-v2</a:t>
            </a:r>
            <a:endParaRPr lang="en-IN"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25</a:t>
            </a:fld>
            <a:endParaRPr lang="en-US" noProof="0" dirty="0"/>
          </a:p>
        </p:txBody>
      </p:sp>
    </p:spTree>
    <p:extLst>
      <p:ext uri="{BB962C8B-B14F-4D97-AF65-F5344CB8AC3E}">
        <p14:creationId xmlns:p14="http://schemas.microsoft.com/office/powerpoint/2010/main" val="240808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Rbbb</a:t>
            </a:r>
            <a:r>
              <a:rPr lang="en-US" dirty="0"/>
              <a:t> like </a:t>
            </a:r>
            <a:r>
              <a:rPr lang="en-US" dirty="0" err="1"/>
              <a:t>vt</a:t>
            </a:r>
            <a:r>
              <a:rPr lang="en-US" dirty="0"/>
              <a:t> with pseudo delta wave and broad </a:t>
            </a:r>
            <a:r>
              <a:rPr lang="en-US" dirty="0" err="1"/>
              <a:t>rs</a:t>
            </a:r>
            <a:r>
              <a:rPr lang="en-US" dirty="0"/>
              <a:t> interval with absence of q in inferior leads and presence in lead 1. pattern break- epicardial </a:t>
            </a:r>
            <a:r>
              <a:rPr lang="en-US" dirty="0" err="1"/>
              <a:t>vt</a:t>
            </a:r>
            <a:endParaRPr lang="en-IN"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dirty="0"/>
          </a:p>
        </p:txBody>
      </p:sp>
    </p:spTree>
    <p:extLst>
      <p:ext uri="{BB962C8B-B14F-4D97-AF65-F5344CB8AC3E}">
        <p14:creationId xmlns:p14="http://schemas.microsoft.com/office/powerpoint/2010/main" val="271536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QT prolongation because of ST prolongation</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28</a:t>
            </a:fld>
            <a:endParaRPr lang="en-US" noProof="0" dirty="0"/>
          </a:p>
        </p:txBody>
      </p:sp>
    </p:spTree>
    <p:extLst>
      <p:ext uri="{BB962C8B-B14F-4D97-AF65-F5344CB8AC3E}">
        <p14:creationId xmlns:p14="http://schemas.microsoft.com/office/powerpoint/2010/main" val="384233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Shortening of QT with Osborne waves</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dirty="0"/>
          </a:p>
        </p:txBody>
      </p:sp>
    </p:spTree>
    <p:extLst>
      <p:ext uri="{BB962C8B-B14F-4D97-AF65-F5344CB8AC3E}">
        <p14:creationId xmlns:p14="http://schemas.microsoft.com/office/powerpoint/2010/main" val="304158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Monomorphic VT—have underlying </a:t>
            </a:r>
            <a:r>
              <a:rPr lang="en-US" dirty="0" err="1"/>
              <a:t>shd</a:t>
            </a:r>
            <a:endParaRPr lang="en-US" dirty="0"/>
          </a:p>
          <a:p>
            <a:r>
              <a:rPr lang="en-US" dirty="0"/>
              <a:t>Polymorphic VT- acute cardiac ischemia/channelopathies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a:t>
            </a:fld>
            <a:endParaRPr lang="en-US" noProof="0" dirty="0"/>
          </a:p>
        </p:txBody>
      </p:sp>
    </p:spTree>
    <p:extLst>
      <p:ext uri="{BB962C8B-B14F-4D97-AF65-F5344CB8AC3E}">
        <p14:creationId xmlns:p14="http://schemas.microsoft.com/office/powerpoint/2010/main" val="74491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Prolonged PR prolonged Qt</a:t>
            </a:r>
          </a:p>
          <a:p>
            <a:r>
              <a:rPr lang="en-US" dirty="0"/>
              <a:t>Ventricular ectopy </a:t>
            </a:r>
            <a:r>
              <a:rPr lang="en-US" dirty="0">
                <a:sym typeface="Wingdings" panose="05000000000000000000" pitchFamily="2" charset="2"/>
              </a:rPr>
              <a:t> VT ; TDP</a:t>
            </a:r>
          </a:p>
          <a:p>
            <a:r>
              <a:rPr lang="en-US" dirty="0">
                <a:sym typeface="Wingdings" panose="05000000000000000000" pitchFamily="2" charset="2"/>
              </a:rPr>
              <a:t>Hypomagnesemia</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31</a:t>
            </a:fld>
            <a:endParaRPr lang="en-US" noProof="0" dirty="0"/>
          </a:p>
        </p:txBody>
      </p:sp>
    </p:spTree>
    <p:extLst>
      <p:ext uri="{BB962C8B-B14F-4D97-AF65-F5344CB8AC3E}">
        <p14:creationId xmlns:p14="http://schemas.microsoft.com/office/powerpoint/2010/main" val="218711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Prolonged pr</a:t>
            </a:r>
          </a:p>
          <a:p>
            <a:r>
              <a:rPr lang="en-US" dirty="0" err="1"/>
              <a:t>Widenened</a:t>
            </a:r>
            <a:r>
              <a:rPr lang="en-US" dirty="0"/>
              <a:t> </a:t>
            </a:r>
            <a:r>
              <a:rPr lang="en-US" dirty="0" err="1"/>
              <a:t>qrs</a:t>
            </a:r>
            <a:endParaRPr lang="en-US" dirty="0"/>
          </a:p>
          <a:p>
            <a:r>
              <a:rPr lang="en-US" dirty="0"/>
              <a:t>Flat p and tall t wave</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32</a:t>
            </a:fld>
            <a:endParaRPr lang="en-US" noProof="0" dirty="0"/>
          </a:p>
        </p:txBody>
      </p:sp>
    </p:spTree>
    <p:extLst>
      <p:ext uri="{BB962C8B-B14F-4D97-AF65-F5344CB8AC3E}">
        <p14:creationId xmlns:p14="http://schemas.microsoft.com/office/powerpoint/2010/main" val="299483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rule out malfunctions- inappropriate </a:t>
            </a:r>
            <a:r>
              <a:rPr lang="en-US" dirty="0" err="1"/>
              <a:t>icd</a:t>
            </a:r>
            <a:r>
              <a:rPr lang="en-US" dirty="0"/>
              <a:t> shocks may mitigate </a:t>
            </a:r>
            <a:r>
              <a:rPr lang="en-US" dirty="0" err="1"/>
              <a:t>vt</a:t>
            </a:r>
            <a:r>
              <a:rPr lang="en-US" dirty="0"/>
              <a:t>/</a:t>
            </a:r>
            <a:r>
              <a:rPr lang="en-US" dirty="0" err="1"/>
              <a:t>vf</a:t>
            </a:r>
            <a:endParaRPr lang="en-US" dirty="0"/>
          </a:p>
          <a:p>
            <a:r>
              <a:rPr lang="en-US" dirty="0"/>
              <a:t>Unnecessary ICD therapy may be triggered in non sustained VT. </a:t>
            </a:r>
            <a:r>
              <a:rPr lang="en-US" dirty="0" err="1"/>
              <a:t>Particulary</a:t>
            </a:r>
            <a:r>
              <a:rPr lang="en-US" dirty="0"/>
              <a:t> if short detection time is programmed. Such case of oversensing </a:t>
            </a:r>
            <a:r>
              <a:rPr lang="en-US" dirty="0" err="1"/>
              <a:t>icd</a:t>
            </a:r>
            <a:r>
              <a:rPr lang="en-US" dirty="0"/>
              <a:t> can be transiently disabled by placing a magnet on the device can.</a:t>
            </a:r>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35</a:t>
            </a:fld>
            <a:endParaRPr lang="en-US" noProof="0" dirty="0"/>
          </a:p>
        </p:txBody>
      </p:sp>
    </p:spTree>
    <p:extLst>
      <p:ext uri="{BB962C8B-B14F-4D97-AF65-F5344CB8AC3E}">
        <p14:creationId xmlns:p14="http://schemas.microsoft.com/office/powerpoint/2010/main" val="2260239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Ic</a:t>
            </a:r>
            <a:r>
              <a:rPr lang="en-US" dirty="0"/>
              <a:t> drugs causing widening of QRS</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36</a:t>
            </a:fld>
            <a:endParaRPr lang="en-US" noProof="0" dirty="0"/>
          </a:p>
        </p:txBody>
      </p:sp>
    </p:spTree>
    <p:extLst>
      <p:ext uri="{BB962C8B-B14F-4D97-AF65-F5344CB8AC3E}">
        <p14:creationId xmlns:p14="http://schemas.microsoft.com/office/powerpoint/2010/main" val="500103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0" i="0" dirty="0">
                <a:solidFill>
                  <a:srgbClr val="212121"/>
                </a:solidFill>
                <a:effectLst/>
                <a:highlight>
                  <a:srgbClr val="FFFCF0"/>
                </a:highlight>
                <a:latin typeface="Cambria" panose="02040503050406030204" pitchFamily="18" charset="0"/>
              </a:rPr>
              <a:t> Sudden changes in ventricular rate are more likely in VT while sinus tachycardia expected to have gradual rate increase</a:t>
            </a:r>
            <a:endParaRPr lang="en-US" dirty="0"/>
          </a:p>
          <a:p>
            <a:r>
              <a:rPr lang="en-US" dirty="0"/>
              <a:t>2)</a:t>
            </a:r>
            <a:r>
              <a:rPr lang="en-US" b="0" i="0" dirty="0">
                <a:solidFill>
                  <a:srgbClr val="212121"/>
                </a:solidFill>
                <a:effectLst/>
                <a:highlight>
                  <a:srgbClr val="FFFCF0"/>
                </a:highlight>
                <a:latin typeface="Cambria" panose="02040503050406030204" pitchFamily="18" charset="0"/>
              </a:rPr>
              <a:t> Determines whether a tachycardia initiates in the atrium with a short P–P interval or in the ventricle with a short R–R interval</a:t>
            </a:r>
            <a:endParaRPr lang="en-US" dirty="0"/>
          </a:p>
          <a:p>
            <a:r>
              <a:rPr lang="en-US" dirty="0"/>
              <a:t>3)</a:t>
            </a:r>
            <a:r>
              <a:rPr lang="en-US" b="0" i="0" dirty="0">
                <a:solidFill>
                  <a:srgbClr val="212121"/>
                </a:solidFill>
                <a:effectLst/>
                <a:highlight>
                  <a:srgbClr val="FFFCF0"/>
                </a:highlight>
                <a:latin typeface="Cambria" panose="02040503050406030204" pitchFamily="18" charset="0"/>
              </a:rPr>
              <a:t> Enables discrimination of AF from VT based on R–R interval regularity</a:t>
            </a:r>
            <a:endParaRPr lang="en-US" dirty="0"/>
          </a:p>
          <a:p>
            <a:r>
              <a:rPr lang="en-US" dirty="0"/>
              <a:t>4)Ventricular rate &gt; atrial rate </a:t>
            </a:r>
            <a:r>
              <a:rPr lang="en-US" dirty="0">
                <a:sym typeface="Wingdings" panose="05000000000000000000" pitchFamily="2" charset="2"/>
              </a:rPr>
              <a:t> VT is diagnosed</a:t>
            </a:r>
          </a:p>
          <a:p>
            <a:r>
              <a:rPr lang="en-US" dirty="0">
                <a:sym typeface="Wingdings" panose="05000000000000000000" pitchFamily="2" charset="2"/>
              </a:rPr>
              <a:t>5)</a:t>
            </a:r>
            <a:r>
              <a:rPr lang="en-US" b="0" i="0" dirty="0">
                <a:solidFill>
                  <a:srgbClr val="212121"/>
                </a:solidFill>
                <a:effectLst/>
                <a:highlight>
                  <a:srgbClr val="FFFCF0"/>
                </a:highlight>
                <a:latin typeface="Cambria" panose="02040503050406030204" pitchFamily="18" charset="0"/>
              </a:rPr>
              <a:t> Analysis of QRS morphology in tachycardia to a reference QRS template in sinus rhythm to identify VT</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37</a:t>
            </a:fld>
            <a:endParaRPr lang="en-US" noProof="0" dirty="0"/>
          </a:p>
        </p:txBody>
      </p:sp>
    </p:spTree>
    <p:extLst>
      <p:ext uri="{BB962C8B-B14F-4D97-AF65-F5344CB8AC3E}">
        <p14:creationId xmlns:p14="http://schemas.microsoft.com/office/powerpoint/2010/main" val="133861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Paddles should be placed at least 8cm from the ICD, if possible front and back position</a:t>
            </a:r>
          </a:p>
          <a:p>
            <a:r>
              <a:rPr lang="en-US" dirty="0"/>
              <a:t>Even in </a:t>
            </a:r>
            <a:r>
              <a:rPr lang="en-US" dirty="0" err="1"/>
              <a:t>haemodyanamic</a:t>
            </a:r>
            <a:r>
              <a:rPr lang="en-US" dirty="0"/>
              <a:t> tolerated VT, prompt termination with CV is preferred as </a:t>
            </a:r>
            <a:r>
              <a:rPr lang="en-US" dirty="0" err="1"/>
              <a:t>haemodyanamic</a:t>
            </a:r>
            <a:r>
              <a:rPr lang="en-US" dirty="0"/>
              <a:t> </a:t>
            </a:r>
            <a:r>
              <a:rPr lang="en-US" dirty="0" err="1"/>
              <a:t>detoriation</a:t>
            </a:r>
            <a:r>
              <a:rPr lang="en-US" dirty="0"/>
              <a:t> may occur</a:t>
            </a:r>
          </a:p>
          <a:p>
            <a:endParaRPr lang="en-US"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40</a:t>
            </a:fld>
            <a:endParaRPr lang="en-US" noProof="0" dirty="0"/>
          </a:p>
        </p:txBody>
      </p:sp>
    </p:spTree>
    <p:extLst>
      <p:ext uri="{BB962C8B-B14F-4D97-AF65-F5344CB8AC3E}">
        <p14:creationId xmlns:p14="http://schemas.microsoft.com/office/powerpoint/2010/main" val="3625975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Dccv</a:t>
            </a:r>
            <a:r>
              <a:rPr lang="en-US" dirty="0"/>
              <a:t> front to back position is better.</a:t>
            </a:r>
          </a:p>
          <a:p>
            <a:r>
              <a:rPr lang="en-US" dirty="0" err="1"/>
              <a:t>Eccv</a:t>
            </a:r>
            <a:r>
              <a:rPr lang="en-US" dirty="0"/>
              <a:t> is superior to </a:t>
            </a:r>
            <a:r>
              <a:rPr lang="en-US" dirty="0" err="1"/>
              <a:t>icd</a:t>
            </a:r>
            <a:r>
              <a:rPr lang="en-US" dirty="0"/>
              <a:t> shock for restoring sinus </a:t>
            </a:r>
            <a:r>
              <a:rPr lang="en-US" dirty="0" err="1"/>
              <a:t>rhtym</a:t>
            </a:r>
            <a:r>
              <a:rPr lang="en-US" dirty="0"/>
              <a:t> in </a:t>
            </a:r>
            <a:r>
              <a:rPr lang="en-US" dirty="0" err="1"/>
              <a:t>af</a:t>
            </a:r>
            <a:r>
              <a:rPr lang="en-US" dirty="0"/>
              <a:t> patients but data on </a:t>
            </a:r>
            <a:r>
              <a:rPr lang="en-US" dirty="0" err="1"/>
              <a:t>vt</a:t>
            </a:r>
            <a:r>
              <a:rPr lang="en-US" dirty="0"/>
              <a:t>/</a:t>
            </a:r>
            <a:r>
              <a:rPr lang="en-US" dirty="0" err="1"/>
              <a:t>vf</a:t>
            </a:r>
            <a:r>
              <a:rPr lang="en-US" dirty="0"/>
              <a:t> is lacking</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41</a:t>
            </a:fld>
            <a:endParaRPr lang="en-US" noProof="0" dirty="0"/>
          </a:p>
        </p:txBody>
      </p:sp>
    </p:spTree>
    <p:extLst>
      <p:ext uri="{BB962C8B-B14F-4D97-AF65-F5344CB8AC3E}">
        <p14:creationId xmlns:p14="http://schemas.microsoft.com/office/powerpoint/2010/main" val="355718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VC means initial anterior–lateral configuration delivered 3 shocks ; subsequent defibrillation attempts were delivered with defibrillation pads in an anterior–posterior configuration;</a:t>
            </a:r>
          </a:p>
          <a:p>
            <a:r>
              <a:rPr lang="en-US" dirty="0"/>
              <a:t> or DSED, defibrillation pads 2A and 2B are those of the second defibrillator, with the pads placed in the posterior and anterior positions. subsequent defibrillation attempts were performed with the use of two near-simultaneous defibrillation shocks provided by two defibrillators</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42</a:t>
            </a:fld>
            <a:endParaRPr lang="en-US" noProof="0" dirty="0"/>
          </a:p>
        </p:txBody>
      </p:sp>
    </p:spTree>
    <p:extLst>
      <p:ext uri="{BB962C8B-B14F-4D97-AF65-F5344CB8AC3E}">
        <p14:creationId xmlns:p14="http://schemas.microsoft.com/office/powerpoint/2010/main" val="4074803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Monomorphic </a:t>
            </a:r>
            <a:r>
              <a:rPr lang="en-US" dirty="0" err="1">
                <a:sym typeface="Wingdings" panose="05000000000000000000" pitchFamily="2" charset="2"/>
              </a:rPr>
              <a:t>vT</a:t>
            </a:r>
            <a:r>
              <a:rPr lang="en-US" dirty="0">
                <a:sym typeface="Wingdings" panose="05000000000000000000" pitchFamily="2" charset="2"/>
              </a:rPr>
              <a:t>- ischemic evaluation without ACS did not improve mortality benefit after ablation</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45</a:t>
            </a:fld>
            <a:endParaRPr lang="en-US" noProof="0" dirty="0"/>
          </a:p>
        </p:txBody>
      </p:sp>
    </p:spTree>
    <p:extLst>
      <p:ext uri="{BB962C8B-B14F-4D97-AF65-F5344CB8AC3E}">
        <p14:creationId xmlns:p14="http://schemas.microsoft.com/office/powerpoint/2010/main" val="956389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No negative inotropic effect</a:t>
            </a:r>
          </a:p>
          <a:p>
            <a:pPr marL="228600" indent="-228600">
              <a:buAutoNum type="arabicParenR"/>
            </a:pPr>
            <a:r>
              <a:rPr lang="en-US" dirty="0" err="1"/>
              <a:t>Opiods</a:t>
            </a:r>
            <a:r>
              <a:rPr lang="en-US" dirty="0"/>
              <a:t> pharmacokinetics not affected by renal or liver failure</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46</a:t>
            </a:fld>
            <a:endParaRPr lang="en-US" noProof="0" dirty="0"/>
          </a:p>
        </p:txBody>
      </p:sp>
    </p:spTree>
    <p:extLst>
      <p:ext uri="{BB962C8B-B14F-4D97-AF65-F5344CB8AC3E}">
        <p14:creationId xmlns:p14="http://schemas.microsoft.com/office/powerpoint/2010/main" val="41777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INCIDENCE OF ES IS LOWER IN PATIENTS WHO UNDERGO ICD FOR PRIMARY PREVENTION</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a:t>
            </a:fld>
            <a:endParaRPr lang="en-US" noProof="0" dirty="0"/>
          </a:p>
        </p:txBody>
      </p:sp>
    </p:spTree>
    <p:extLst>
      <p:ext uri="{BB962C8B-B14F-4D97-AF65-F5344CB8AC3E}">
        <p14:creationId xmlns:p14="http://schemas.microsoft.com/office/powerpoint/2010/main" val="4002749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 </a:t>
            </a:r>
            <a:r>
              <a:rPr lang="en-US" dirty="0" err="1"/>
              <a:t>amio+propranolol</a:t>
            </a:r>
            <a:r>
              <a:rPr lang="en-US" dirty="0"/>
              <a:t> &gt; metoprolol +</a:t>
            </a:r>
            <a:r>
              <a:rPr lang="en-US" dirty="0" err="1"/>
              <a:t>amio</a:t>
            </a:r>
            <a:endParaRPr lang="en-US" dirty="0"/>
          </a:p>
          <a:p>
            <a:r>
              <a:rPr lang="en-US" dirty="0"/>
              <a:t>Lidocaine – 1mg/kg f/b 0.02mg/kg/min( negative inotropic effect. Caution in impaired lv function)</a:t>
            </a:r>
          </a:p>
          <a:p>
            <a:r>
              <a:rPr lang="en-US" dirty="0"/>
              <a:t>Ranolazine – inhibition of late sodium and delayed rectifier potassium channel</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48</a:t>
            </a:fld>
            <a:endParaRPr lang="en-US" noProof="0" dirty="0"/>
          </a:p>
        </p:txBody>
      </p:sp>
    </p:spTree>
    <p:extLst>
      <p:ext uri="{BB962C8B-B14F-4D97-AF65-F5344CB8AC3E}">
        <p14:creationId xmlns:p14="http://schemas.microsoft.com/office/powerpoint/2010/main" val="487988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with coronary disease who develop polymorphic ventricular tachycardia are at high risk of developing arrhythmic storm.</a:t>
            </a:r>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49</a:t>
            </a:fld>
            <a:endParaRPr lang="en-US" noProof="0" dirty="0"/>
          </a:p>
        </p:txBody>
      </p:sp>
    </p:spTree>
    <p:extLst>
      <p:ext uri="{BB962C8B-B14F-4D97-AF65-F5344CB8AC3E}">
        <p14:creationId xmlns:p14="http://schemas.microsoft.com/office/powerpoint/2010/main" val="999076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Benificial</a:t>
            </a:r>
            <a:r>
              <a:rPr lang="en-US" dirty="0"/>
              <a:t> by the way it can provide maintenance of organ perfusion while allowing for the treatment of VA.</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51</a:t>
            </a:fld>
            <a:endParaRPr lang="en-US" noProof="0" dirty="0"/>
          </a:p>
        </p:txBody>
      </p:sp>
    </p:spTree>
    <p:extLst>
      <p:ext uri="{BB962C8B-B14F-4D97-AF65-F5344CB8AC3E}">
        <p14:creationId xmlns:p14="http://schemas.microsoft.com/office/powerpoint/2010/main" val="3378693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VA </a:t>
            </a:r>
            <a:r>
              <a:rPr lang="en-US" dirty="0" err="1"/>
              <a:t>ecmo</a:t>
            </a:r>
            <a:r>
              <a:rPr lang="en-US" dirty="0"/>
              <a:t>. One </a:t>
            </a:r>
            <a:r>
              <a:rPr lang="en-US" dirty="0" err="1"/>
              <a:t>rct</a:t>
            </a:r>
            <a:r>
              <a:rPr lang="en-US" dirty="0"/>
              <a:t> proved It was associated with lower mortality while other 2 </a:t>
            </a:r>
            <a:r>
              <a:rPr lang="en-US" dirty="0" err="1"/>
              <a:t>rct</a:t>
            </a:r>
            <a:r>
              <a:rPr lang="en-US" dirty="0"/>
              <a:t> showed no benefit. Systematic selection of optimal candidates and refinement of patient care remains the corner stone of successful therapy.</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52</a:t>
            </a:fld>
            <a:endParaRPr lang="en-US" noProof="0" dirty="0"/>
          </a:p>
        </p:txBody>
      </p:sp>
    </p:spTree>
    <p:extLst>
      <p:ext uri="{BB962C8B-B14F-4D97-AF65-F5344CB8AC3E}">
        <p14:creationId xmlns:p14="http://schemas.microsoft.com/office/powerpoint/2010/main" val="1208955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haemodynamic</a:t>
            </a:r>
            <a:r>
              <a:rPr lang="en-US" dirty="0"/>
              <a:t> stabilization and arrythmia suppression should always be attempted before proceeding with CA but not always possible.</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54</a:t>
            </a:fld>
            <a:endParaRPr lang="en-US" noProof="0" dirty="0"/>
          </a:p>
        </p:txBody>
      </p:sp>
    </p:spTree>
    <p:extLst>
      <p:ext uri="{BB962C8B-B14F-4D97-AF65-F5344CB8AC3E}">
        <p14:creationId xmlns:p14="http://schemas.microsoft.com/office/powerpoint/2010/main" val="1234000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Sympathetic activation extend beyond those influenced by BB therapy</a:t>
            </a:r>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56</a:t>
            </a:fld>
            <a:endParaRPr lang="en-US" noProof="0" dirty="0"/>
          </a:p>
        </p:txBody>
      </p:sp>
    </p:spTree>
    <p:extLst>
      <p:ext uri="{BB962C8B-B14F-4D97-AF65-F5344CB8AC3E}">
        <p14:creationId xmlns:p14="http://schemas.microsoft.com/office/powerpoint/2010/main" val="1265365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Continous</a:t>
            </a:r>
            <a:r>
              <a:rPr lang="en-US" dirty="0"/>
              <a:t> infusion by catheter placement better option than single bolus dose,. </a:t>
            </a:r>
            <a:r>
              <a:rPr lang="en-US" dirty="0" err="1"/>
              <a:t>Cryo</a:t>
            </a:r>
            <a:r>
              <a:rPr lang="en-US" dirty="0"/>
              <a:t> induced or radiofrequency induced </a:t>
            </a:r>
            <a:r>
              <a:rPr lang="en-US" dirty="0" err="1"/>
              <a:t>sgb</a:t>
            </a:r>
            <a:r>
              <a:rPr lang="en-US" dirty="0"/>
              <a:t> are reported with success.</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57</a:t>
            </a:fld>
            <a:endParaRPr lang="en-US" noProof="0" dirty="0"/>
          </a:p>
        </p:txBody>
      </p:sp>
    </p:spTree>
    <p:extLst>
      <p:ext uri="{BB962C8B-B14F-4D97-AF65-F5344CB8AC3E}">
        <p14:creationId xmlns:p14="http://schemas.microsoft.com/office/powerpoint/2010/main" val="782654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C6 nerve root-… c7 absent AT, c5 has equal at and pt</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58</a:t>
            </a:fld>
            <a:endParaRPr lang="en-US" noProof="0" dirty="0"/>
          </a:p>
        </p:txBody>
      </p:sp>
    </p:spTree>
    <p:extLst>
      <p:ext uri="{BB962C8B-B14F-4D97-AF65-F5344CB8AC3E}">
        <p14:creationId xmlns:p14="http://schemas.microsoft.com/office/powerpoint/2010/main" val="2106411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C6 nerve root-… c7 absent AT, c5 has equal at and pt</a:t>
            </a:r>
            <a:endParaRPr lang="en-IN"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59</a:t>
            </a:fld>
            <a:endParaRPr lang="en-US" noProof="0" dirty="0"/>
          </a:p>
        </p:txBody>
      </p:sp>
    </p:spTree>
    <p:extLst>
      <p:ext uri="{BB962C8B-B14F-4D97-AF65-F5344CB8AC3E}">
        <p14:creationId xmlns:p14="http://schemas.microsoft.com/office/powerpoint/2010/main" val="2564747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highlight>
                  <a:srgbClr val="FFFFFF"/>
                </a:highlight>
                <a:latin typeface="BlinkMacSystemFont"/>
              </a:rPr>
              <a:t> </a:t>
            </a:r>
            <a:r>
              <a:rPr lang="en-US" b="0" i="0" dirty="0">
                <a:solidFill>
                  <a:srgbClr val="212121"/>
                </a:solidFill>
                <a:effectLst/>
                <a:highlight>
                  <a:srgbClr val="FFFFFF"/>
                </a:highlight>
                <a:latin typeface="BlinkMacSystemFont"/>
              </a:rPr>
              <a:t>RDN is an effective treatment for refractory VAs and ES, although randomized data are lacking.</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62</a:t>
            </a:fld>
            <a:endParaRPr lang="en-US" noProof="0" dirty="0"/>
          </a:p>
        </p:txBody>
      </p:sp>
    </p:spTree>
    <p:extLst>
      <p:ext uri="{BB962C8B-B14F-4D97-AF65-F5344CB8AC3E}">
        <p14:creationId xmlns:p14="http://schemas.microsoft.com/office/powerpoint/2010/main" val="378910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cases LV pacing was associated with es And they should be disabled.</a:t>
            </a:r>
          </a:p>
          <a:p>
            <a:r>
              <a:rPr lang="en-US" dirty="0"/>
              <a:t>Es is more common in patients with SHD and ICDs. </a:t>
            </a:r>
            <a:r>
              <a:rPr lang="en-US" dirty="0" err="1"/>
              <a:t>Occasionaly</a:t>
            </a:r>
            <a:r>
              <a:rPr lang="en-US" dirty="0"/>
              <a:t> they may be the first manifestation of previously not known cardiac disease.</a:t>
            </a:r>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a:t>
            </a:fld>
            <a:endParaRPr lang="en-US" noProof="0" dirty="0"/>
          </a:p>
        </p:txBody>
      </p:sp>
    </p:spTree>
    <p:extLst>
      <p:ext uri="{BB962C8B-B14F-4D97-AF65-F5344CB8AC3E}">
        <p14:creationId xmlns:p14="http://schemas.microsoft.com/office/powerpoint/2010/main" val="3576374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Decremental ODP – progressive shorter </a:t>
            </a:r>
            <a:r>
              <a:rPr lang="en-US" dirty="0" err="1"/>
              <a:t>interstimuli</a:t>
            </a:r>
            <a:r>
              <a:rPr lang="en-US" dirty="0"/>
              <a:t> interval</a:t>
            </a:r>
          </a:p>
          <a:p>
            <a:r>
              <a:rPr lang="en-US" dirty="0"/>
              <a:t>Overdrive burst pacing- constant intervals</a:t>
            </a:r>
          </a:p>
          <a:p>
            <a:r>
              <a:rPr lang="en-US" dirty="0"/>
              <a:t>Similarly brady pacing useful in Brady mediated PVT</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63</a:t>
            </a:fld>
            <a:endParaRPr lang="en-US" noProof="0" dirty="0"/>
          </a:p>
        </p:txBody>
      </p:sp>
    </p:spTree>
    <p:extLst>
      <p:ext uri="{BB962C8B-B14F-4D97-AF65-F5344CB8AC3E}">
        <p14:creationId xmlns:p14="http://schemas.microsoft.com/office/powerpoint/2010/main" val="1652529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Mexiltine</a:t>
            </a:r>
            <a:r>
              <a:rPr lang="en-US" dirty="0"/>
              <a:t> - Useful in patients with </a:t>
            </a:r>
            <a:r>
              <a:rPr lang="en-US" dirty="0" err="1"/>
              <a:t>arvc</a:t>
            </a:r>
            <a:endParaRPr lang="en-US" dirty="0"/>
          </a:p>
          <a:p>
            <a:pPr marL="0" indent="0">
              <a:buNone/>
            </a:pPr>
            <a:r>
              <a:rPr lang="en-US" b="1" dirty="0">
                <a:latin typeface="Aptos" panose="020B0004020202020204" pitchFamily="34" charset="0"/>
              </a:rPr>
              <a:t>Sotalol</a:t>
            </a:r>
          </a:p>
          <a:p>
            <a:pPr marL="0" indent="0">
              <a:buNone/>
            </a:pPr>
            <a:r>
              <a:rPr lang="en-US" b="1" dirty="0">
                <a:latin typeface="Aptos" panose="020B0004020202020204" pitchFamily="34" charset="0"/>
              </a:rPr>
              <a:t>M</a:t>
            </a:r>
            <a:r>
              <a:rPr lang="en-US" dirty="0">
                <a:latin typeface="Aptos" panose="020B0004020202020204" pitchFamily="34" charset="0"/>
              </a:rPr>
              <a:t>ixture of 2 isomers</a:t>
            </a:r>
          </a:p>
          <a:p>
            <a:pPr marL="0" indent="0">
              <a:buNone/>
            </a:pPr>
            <a:r>
              <a:rPr lang="en-US" i="1" dirty="0">
                <a:latin typeface="Aptos" panose="020B0004020202020204" pitchFamily="34" charset="0"/>
              </a:rPr>
              <a:t>d-isomer</a:t>
            </a:r>
            <a:r>
              <a:rPr lang="en-US" dirty="0">
                <a:latin typeface="Aptos" panose="020B0004020202020204" pitchFamily="34" charset="0"/>
              </a:rPr>
              <a:t> </a:t>
            </a:r>
            <a:r>
              <a:rPr lang="en-US" dirty="0">
                <a:latin typeface="Aptos" panose="020B0004020202020204" pitchFamily="34" charset="0"/>
                <a:sym typeface="Wingdings" panose="05000000000000000000" pitchFamily="2" charset="2"/>
              </a:rPr>
              <a:t>--  blocks K</a:t>
            </a:r>
            <a:r>
              <a:rPr lang="en-US" baseline="30000" dirty="0">
                <a:latin typeface="Aptos" panose="020B0004020202020204" pitchFamily="34" charset="0"/>
                <a:sym typeface="Wingdings" panose="05000000000000000000" pitchFamily="2" charset="2"/>
              </a:rPr>
              <a:t>+</a:t>
            </a:r>
            <a:r>
              <a:rPr lang="en-US" dirty="0">
                <a:latin typeface="Aptos" panose="020B0004020202020204" pitchFamily="34" charset="0"/>
                <a:sym typeface="Wingdings" panose="05000000000000000000" pitchFamily="2" charset="2"/>
              </a:rPr>
              <a:t> channel </a:t>
            </a:r>
          </a:p>
          <a:p>
            <a:pPr marL="0" indent="0">
              <a:buNone/>
            </a:pPr>
            <a:r>
              <a:rPr lang="en-US" i="1" dirty="0">
                <a:latin typeface="Aptos" panose="020B0004020202020204" pitchFamily="34" charset="0"/>
                <a:sym typeface="Wingdings" panose="05000000000000000000" pitchFamily="2" charset="2"/>
              </a:rPr>
              <a:t>l-isomer</a:t>
            </a:r>
            <a:r>
              <a:rPr lang="en-US" dirty="0">
                <a:latin typeface="Aptos" panose="020B0004020202020204" pitchFamily="34" charset="0"/>
                <a:sym typeface="Wingdings" panose="05000000000000000000" pitchFamily="2" charset="2"/>
              </a:rPr>
              <a:t> -- non selective Beta blocker with class 3 properties </a:t>
            </a:r>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67</a:t>
            </a:fld>
            <a:endParaRPr lang="en-US" noProof="0" dirty="0"/>
          </a:p>
        </p:txBody>
      </p:sp>
    </p:spTree>
    <p:extLst>
      <p:ext uri="{BB962C8B-B14F-4D97-AF65-F5344CB8AC3E}">
        <p14:creationId xmlns:p14="http://schemas.microsoft.com/office/powerpoint/2010/main" val="1472532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68</a:t>
            </a:fld>
            <a:endParaRPr lang="en-US" noProof="0" dirty="0"/>
          </a:p>
        </p:txBody>
      </p:sp>
    </p:spTree>
    <p:extLst>
      <p:ext uri="{BB962C8B-B14F-4D97-AF65-F5344CB8AC3E}">
        <p14:creationId xmlns:p14="http://schemas.microsoft.com/office/powerpoint/2010/main" val="496854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Mexilitine</a:t>
            </a:r>
            <a:r>
              <a:rPr lang="en-US" dirty="0"/>
              <a:t> in other </a:t>
            </a:r>
            <a:r>
              <a:rPr lang="en-US" dirty="0" err="1"/>
              <a:t>lqts</a:t>
            </a:r>
            <a:r>
              <a:rPr lang="en-US" dirty="0"/>
              <a:t> also.</a:t>
            </a:r>
          </a:p>
          <a:p>
            <a:r>
              <a:rPr lang="en-US" dirty="0" err="1"/>
              <a:t>Hydroxyquinine</a:t>
            </a:r>
            <a:r>
              <a:rPr lang="en-US" dirty="0"/>
              <a:t>- 68% GI side effect</a:t>
            </a:r>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69</a:t>
            </a:fld>
            <a:endParaRPr lang="en-US" noProof="0" dirty="0"/>
          </a:p>
        </p:txBody>
      </p:sp>
    </p:spTree>
    <p:extLst>
      <p:ext uri="{BB962C8B-B14F-4D97-AF65-F5344CB8AC3E}">
        <p14:creationId xmlns:p14="http://schemas.microsoft.com/office/powerpoint/2010/main" val="3095476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Epicardial vs endocardial ablation strategy</a:t>
            </a:r>
          </a:p>
          <a:p>
            <a:r>
              <a:rPr lang="en-US" sz="1200" dirty="0"/>
              <a:t>Epicardial- endocardial ablation </a:t>
            </a:r>
            <a:r>
              <a:rPr lang="en-US" sz="1200" dirty="0" err="1"/>
              <a:t>stratergy</a:t>
            </a:r>
            <a:r>
              <a:rPr lang="en-US" sz="1200" dirty="0"/>
              <a:t> – Chagas , ARVC etc.</a:t>
            </a:r>
            <a:endParaRPr lang="en-IN" sz="1200"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70</a:t>
            </a:fld>
            <a:endParaRPr lang="en-US" noProof="0" dirty="0"/>
          </a:p>
        </p:txBody>
      </p:sp>
    </p:spTree>
    <p:extLst>
      <p:ext uri="{BB962C8B-B14F-4D97-AF65-F5344CB8AC3E}">
        <p14:creationId xmlns:p14="http://schemas.microsoft.com/office/powerpoint/2010/main" val="4156979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decompensation during </a:t>
            </a:r>
            <a:r>
              <a:rPr lang="en-US" dirty="0" err="1"/>
              <a:t>vt</a:t>
            </a:r>
            <a:r>
              <a:rPr lang="en-US" dirty="0"/>
              <a:t> induction</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72</a:t>
            </a:fld>
            <a:endParaRPr lang="en-US" noProof="0" dirty="0"/>
          </a:p>
        </p:txBody>
      </p:sp>
    </p:spTree>
    <p:extLst>
      <p:ext uri="{BB962C8B-B14F-4D97-AF65-F5344CB8AC3E}">
        <p14:creationId xmlns:p14="http://schemas.microsoft.com/office/powerpoint/2010/main" val="2962696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relieve distress and provide patient comfort</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73</a:t>
            </a:fld>
            <a:endParaRPr lang="en-US" noProof="0" dirty="0"/>
          </a:p>
        </p:txBody>
      </p:sp>
    </p:spTree>
    <p:extLst>
      <p:ext uri="{BB962C8B-B14F-4D97-AF65-F5344CB8AC3E}">
        <p14:creationId xmlns:p14="http://schemas.microsoft.com/office/powerpoint/2010/main" val="235041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a:t>
            </a:fld>
            <a:endParaRPr lang="en-US" noProof="0" dirty="0"/>
          </a:p>
        </p:txBody>
      </p:sp>
    </p:spTree>
    <p:extLst>
      <p:ext uri="{BB962C8B-B14F-4D97-AF65-F5344CB8AC3E}">
        <p14:creationId xmlns:p14="http://schemas.microsoft.com/office/powerpoint/2010/main" val="353428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Some studies have shown no difference in </a:t>
            </a:r>
            <a:r>
              <a:rPr lang="en-US" dirty="0" err="1"/>
              <a:t>vt</a:t>
            </a:r>
            <a:r>
              <a:rPr lang="en-US" dirty="0"/>
              <a:t> storm in </a:t>
            </a:r>
            <a:r>
              <a:rPr lang="en-US" dirty="0" err="1"/>
              <a:t>awmi</a:t>
            </a:r>
            <a:r>
              <a:rPr lang="en-US" dirty="0"/>
              <a:t> and </a:t>
            </a:r>
            <a:r>
              <a:rPr lang="en-US" dirty="0" err="1"/>
              <a:t>Iwmi</a:t>
            </a:r>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dirty="0"/>
          </a:p>
        </p:txBody>
      </p:sp>
    </p:spTree>
    <p:extLst>
      <p:ext uri="{BB962C8B-B14F-4D97-AF65-F5344CB8AC3E}">
        <p14:creationId xmlns:p14="http://schemas.microsoft.com/office/powerpoint/2010/main" val="290437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Other </a:t>
            </a:r>
            <a:r>
              <a:rPr lang="en-US" dirty="0" err="1"/>
              <a:t>arrythmic</a:t>
            </a:r>
            <a:r>
              <a:rPr lang="en-US" dirty="0"/>
              <a:t> syndromes- pt may experience </a:t>
            </a:r>
            <a:r>
              <a:rPr lang="en-US" dirty="0" err="1"/>
              <a:t>pvt</a:t>
            </a:r>
            <a:r>
              <a:rPr lang="en-US" dirty="0"/>
              <a:t> or </a:t>
            </a:r>
            <a:r>
              <a:rPr lang="en-US" dirty="0" err="1"/>
              <a:t>vf</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LQTS- adrenergic stimulation exerts genotype specific effects.</a:t>
            </a:r>
            <a:endParaRPr lang="en-IN" dirty="0"/>
          </a:p>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9</a:t>
            </a:fld>
            <a:endParaRPr lang="en-US" noProof="0" dirty="0"/>
          </a:p>
        </p:txBody>
      </p:sp>
    </p:spTree>
    <p:extLst>
      <p:ext uri="{BB962C8B-B14F-4D97-AF65-F5344CB8AC3E}">
        <p14:creationId xmlns:p14="http://schemas.microsoft.com/office/powerpoint/2010/main" val="2389248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383648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AutoNum type="arabicParenR"/>
            </a:pPr>
            <a:r>
              <a:rPr lang="en-US" dirty="0"/>
              <a:t>gradient was assumed as one of the underlying mechanism for arrythmia initiation</a:t>
            </a:r>
          </a:p>
          <a:p>
            <a:pPr marL="228600" indent="-228600">
              <a:buFont typeface="Wingdings" panose="05000000000000000000" pitchFamily="2" charset="2"/>
              <a:buAutoNum type="arabicParenR"/>
            </a:pPr>
            <a:r>
              <a:rPr lang="en-US" dirty="0"/>
              <a:t>This suggest presence of subtle  subepicardial cardiomyopathy rather than pure electrical disease.</a:t>
            </a:r>
          </a:p>
          <a:p>
            <a:pPr marL="228600" indent="-228600">
              <a:buFont typeface="Wingdings" panose="05000000000000000000" pitchFamily="2" charset="2"/>
              <a:buAutoNum type="arabicParenR"/>
            </a:pPr>
            <a:r>
              <a:rPr lang="en-US" dirty="0"/>
              <a:t>Idiopathic VF, depolarization </a:t>
            </a:r>
            <a:r>
              <a:rPr lang="en-US" dirty="0" err="1"/>
              <a:t>abn</a:t>
            </a:r>
            <a:r>
              <a:rPr lang="en-US" dirty="0"/>
              <a:t> that allow for reentry and </a:t>
            </a:r>
            <a:r>
              <a:rPr lang="en-US" dirty="0" err="1"/>
              <a:t>vf</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13</a:t>
            </a:fld>
            <a:endParaRPr lang="en-US" noProof="0" dirty="0"/>
          </a:p>
        </p:txBody>
      </p:sp>
    </p:spTree>
    <p:extLst>
      <p:ext uri="{BB962C8B-B14F-4D97-AF65-F5344CB8AC3E}">
        <p14:creationId xmlns:p14="http://schemas.microsoft.com/office/powerpoint/2010/main" val="56461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26254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2155291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54259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148865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14971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323754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176658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536208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0409251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142137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33771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1392082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477211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9464107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9640959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2700533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900304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6664319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26942956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111247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046070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91470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369565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2197681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9806680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566824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86215740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28474110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589743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1847593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622213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6095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826555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76643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0204621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005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19270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85705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157526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031722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98610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2537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3548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11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053201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6365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3891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93251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1612203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2653485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044803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32553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0499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60131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92466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61" r:id="rId3"/>
    <p:sldLayoutId id="2147483962" r:id="rId4"/>
    <p:sldLayoutId id="2147483964" r:id="rId5"/>
    <p:sldLayoutId id="2147483958" r:id="rId6"/>
    <p:sldLayoutId id="2147483963" r:id="rId7"/>
    <p:sldLayoutId id="2147483957" r:id="rId8"/>
    <p:sldLayoutId id="2147483965" r:id="rId9"/>
    <p:sldLayoutId id="2147483966" r:id="rId10"/>
    <p:sldLayoutId id="2147483996" r:id="rId11"/>
    <p:sldLayoutId id="2147483997" r:id="rId12"/>
    <p:sldLayoutId id="2147483998" r:id="rId13"/>
    <p:sldLayoutId id="2147483999" r:id="rId14"/>
    <p:sldLayoutId id="2147484000" r:id="rId15"/>
    <p:sldLayoutId id="2147484001" r:id="rId16"/>
    <p:sldLayoutId id="2147484007" r:id="rId17"/>
    <p:sldLayoutId id="2147483967" r:id="rId18"/>
    <p:sldLayoutId id="2147483968" r:id="rId19"/>
    <p:sldLayoutId id="2147483987" r:id="rId20"/>
    <p:sldLayoutId id="2147483969" r:id="rId21"/>
    <p:sldLayoutId id="2147483970" r:id="rId22"/>
    <p:sldLayoutId id="2147483971" r:id="rId23"/>
    <p:sldLayoutId id="2147483972" r:id="rId24"/>
    <p:sldLayoutId id="2147483973" r:id="rId25"/>
    <p:sldLayoutId id="2147483978" r:id="rId26"/>
    <p:sldLayoutId id="2147483974" r:id="rId27"/>
    <p:sldLayoutId id="2147483975" r:id="rId28"/>
    <p:sldLayoutId id="2147483976" r:id="rId29"/>
    <p:sldLayoutId id="2147483977" r:id="rId30"/>
    <p:sldLayoutId id="2147483988" r:id="rId31"/>
    <p:sldLayoutId id="2147483989" r:id="rId32"/>
    <p:sldLayoutId id="2147483990" r:id="rId33"/>
    <p:sldLayoutId id="2147483991" r:id="rId34"/>
    <p:sldLayoutId id="2147483992" r:id="rId35"/>
    <p:sldLayoutId id="2147483993" r:id="rId36"/>
    <p:sldLayoutId id="2147483995" r:id="rId37"/>
    <p:sldLayoutId id="2147484002" r:id="rId38"/>
    <p:sldLayoutId id="2147484003" r:id="rId39"/>
    <p:sldLayoutId id="2147484004" r:id="rId40"/>
    <p:sldLayoutId id="2147483994" r:id="rId41"/>
    <p:sldLayoutId id="2147484005" r:id="rId42"/>
    <p:sldLayoutId id="2147484006"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4008" r:id="rId52"/>
    <p:sldLayoutId id="2147484009" r:id="rId53"/>
    <p:sldLayoutId id="2147484010" r:id="rId54"/>
    <p:sldLayoutId id="2147484011" r:id="rId55"/>
    <p:sldLayoutId id="2147484012" r:id="rId5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9890287-4DB6-4C87-AEAF-17E9594F401B}"/>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7813" b="7813"/>
          <a:stretch>
            <a:fillRect/>
          </a:stretch>
        </p:blipFill>
        <p:spPr/>
      </p:pic>
      <p:sp>
        <p:nvSpPr>
          <p:cNvPr id="285" name="Text Placeholder 284">
            <a:extLst>
              <a:ext uri="{FF2B5EF4-FFF2-40B4-BE49-F238E27FC236}">
                <a16:creationId xmlns:a16="http://schemas.microsoft.com/office/drawing/2014/main" id="{C0BF9B80-F084-4423-8C1C-E79BE829875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286" name="Text Placeholder 285">
            <a:extLst>
              <a:ext uri="{FF2B5EF4-FFF2-40B4-BE49-F238E27FC236}">
                <a16:creationId xmlns:a16="http://schemas.microsoft.com/office/drawing/2014/main" id="{9626180B-FF05-48CF-BFB3-C95C9B5DAB99}"/>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US" dirty="0"/>
          </a:p>
        </p:txBody>
      </p:sp>
      <p:sp>
        <p:nvSpPr>
          <p:cNvPr id="6" name="Title 5">
            <a:extLst>
              <a:ext uri="{FF2B5EF4-FFF2-40B4-BE49-F238E27FC236}">
                <a16:creationId xmlns:a16="http://schemas.microsoft.com/office/drawing/2014/main" id="{3933031D-018B-489E-B613-2113C1CD2360}"/>
              </a:ext>
            </a:extLst>
          </p:cNvPr>
          <p:cNvSpPr>
            <a:spLocks noGrp="1"/>
          </p:cNvSpPr>
          <p:nvPr>
            <p:ph type="ctrTitle"/>
          </p:nvPr>
        </p:nvSpPr>
        <p:spPr/>
        <p:txBody>
          <a:bodyPr/>
          <a:lstStyle/>
          <a:p>
            <a:r>
              <a:rPr lang="en-US" dirty="0"/>
              <a:t>ADD TITLE</a:t>
            </a:r>
            <a:br>
              <a:rPr lang="en-US" dirty="0"/>
            </a:br>
            <a:endParaRPr lang="en-US" dirty="0"/>
          </a:p>
        </p:txBody>
      </p:sp>
      <p:sp>
        <p:nvSpPr>
          <p:cNvPr id="7" name="Subtitle 6">
            <a:extLst>
              <a:ext uri="{FF2B5EF4-FFF2-40B4-BE49-F238E27FC236}">
                <a16:creationId xmlns:a16="http://schemas.microsoft.com/office/drawing/2014/main" id="{606F8B2E-A7F5-4413-BEED-BFF7C3D9FF78}"/>
              </a:ext>
            </a:extLst>
          </p:cNvPr>
          <p:cNvSpPr>
            <a:spLocks noGrp="1"/>
          </p:cNvSpPr>
          <p:nvPr>
            <p:ph type="subTitle" idx="1"/>
          </p:nvPr>
        </p:nvSpPr>
        <p:spPr/>
        <p:txBody>
          <a:bodyPr/>
          <a:lstStyle/>
          <a:p>
            <a:r>
              <a:rPr lang="en-US" dirty="0"/>
              <a:t>Add Subtitle</a:t>
            </a:r>
          </a:p>
          <a:p>
            <a:endParaRPr lang="en-US" dirty="0"/>
          </a:p>
        </p:txBody>
      </p:sp>
      <p:pic>
        <p:nvPicPr>
          <p:cNvPr id="2" name="Picture 1">
            <a:extLst>
              <a:ext uri="{FF2B5EF4-FFF2-40B4-BE49-F238E27FC236}">
                <a16:creationId xmlns:a16="http://schemas.microsoft.com/office/drawing/2014/main" id="{FDCE0615-1E43-B203-F231-2B90F0956A5A}"/>
              </a:ext>
            </a:extLst>
          </p:cNvPr>
          <p:cNvPicPr>
            <a:picLocks noChangeAspect="1"/>
          </p:cNvPicPr>
          <p:nvPr/>
        </p:nvPicPr>
        <p:blipFill rotWithShape="1">
          <a:blip r:embed="rId4"/>
          <a:srcRect b="34418"/>
          <a:stretch/>
        </p:blipFill>
        <p:spPr>
          <a:xfrm>
            <a:off x="2167578" y="609600"/>
            <a:ext cx="7994636" cy="5667858"/>
          </a:xfrm>
          <a:prstGeom prst="rect">
            <a:avLst/>
          </a:prstGeom>
        </p:spPr>
      </p:pic>
    </p:spTree>
    <p:extLst>
      <p:ext uri="{BB962C8B-B14F-4D97-AF65-F5344CB8AC3E}">
        <p14:creationId xmlns:p14="http://schemas.microsoft.com/office/powerpoint/2010/main" val="313522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EA2ECB2-A5B8-042B-BF96-98544FABBE08}"/>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D8E42260-6936-D7A2-7012-3B3C6BB8032B}"/>
              </a:ext>
            </a:extLst>
          </p:cNvPr>
          <p:cNvSpPr>
            <a:spLocks noGrp="1"/>
          </p:cNvSpPr>
          <p:nvPr>
            <p:ph type="sldNum" sz="quarter" idx="4"/>
          </p:nvPr>
        </p:nvSpPr>
        <p:spPr/>
        <p:txBody>
          <a:bodyPr/>
          <a:lstStyle/>
          <a:p>
            <a:fld id="{4FAB73BC-B049-4115-A692-8D63A059BFB8}" type="slidenum">
              <a:rPr lang="en-US" noProof="0" smtClean="0"/>
              <a:pPr/>
              <a:t>10</a:t>
            </a:fld>
            <a:endParaRPr lang="en-US" noProof="0" dirty="0"/>
          </a:p>
        </p:txBody>
      </p:sp>
      <p:sp>
        <p:nvSpPr>
          <p:cNvPr id="7" name="Content Placeholder 2">
            <a:extLst>
              <a:ext uri="{FF2B5EF4-FFF2-40B4-BE49-F238E27FC236}">
                <a16:creationId xmlns:a16="http://schemas.microsoft.com/office/drawing/2014/main" id="{37BC6588-8442-14E5-4548-7124B69D9ED2}"/>
              </a:ext>
            </a:extLst>
          </p:cNvPr>
          <p:cNvSpPr>
            <a:spLocks noGrp="1"/>
          </p:cNvSpPr>
          <p:nvPr>
            <p:ph sz="quarter" idx="13"/>
          </p:nvPr>
        </p:nvSpPr>
        <p:spPr>
          <a:xfrm>
            <a:off x="335360" y="1844824"/>
            <a:ext cx="11772221" cy="6012904"/>
          </a:xfrm>
        </p:spPr>
        <p:txBody>
          <a:bodyPr>
            <a:normAutofit/>
          </a:bodyPr>
          <a:lstStyle/>
          <a:p>
            <a:pPr marL="0" indent="0">
              <a:buNone/>
            </a:pPr>
            <a:endParaRPr lang="en-US" sz="2400" dirty="0"/>
          </a:p>
          <a:p>
            <a:pPr marL="0" indent="0">
              <a:buNone/>
            </a:pPr>
            <a:r>
              <a:rPr lang="en-US" sz="2400" dirty="0"/>
              <a:t>			</a:t>
            </a:r>
            <a:r>
              <a:rPr lang="en-US" sz="2400" b="1" u="sng" dirty="0"/>
              <a:t>LQT2 </a:t>
            </a:r>
            <a:r>
              <a:rPr lang="en-US" sz="2400" b="1" u="sng" dirty="0">
                <a:sym typeface="Wingdings" panose="05000000000000000000" pitchFamily="2" charset="2"/>
              </a:rPr>
              <a:t> Triggered by sudden arousal</a:t>
            </a:r>
          </a:p>
          <a:p>
            <a:pPr marL="0" indent="0">
              <a:buNone/>
            </a:pPr>
            <a:endParaRPr lang="en-US" sz="2400" b="1" u="sng" dirty="0">
              <a:sym typeface="Wingdings" panose="05000000000000000000" pitchFamily="2" charset="2"/>
            </a:endParaRPr>
          </a:p>
          <a:p>
            <a:pPr marL="0" indent="0">
              <a:buNone/>
            </a:pPr>
            <a:r>
              <a:rPr lang="en-US" sz="2400" dirty="0">
                <a:sym typeface="Wingdings" panose="05000000000000000000" pitchFamily="2" charset="2"/>
              </a:rPr>
              <a:t>Abrupt B-Adrenergic stimulation  </a:t>
            </a:r>
          </a:p>
          <a:p>
            <a:pPr marL="0" indent="0">
              <a:buNone/>
            </a:pPr>
            <a:r>
              <a:rPr lang="en-US" sz="2400" dirty="0" err="1">
                <a:sym typeface="Wingdings" panose="05000000000000000000" pitchFamily="2" charset="2"/>
              </a:rPr>
              <a:t>I</a:t>
            </a:r>
            <a:r>
              <a:rPr lang="en-US" sz="1800" dirty="0" err="1">
                <a:sym typeface="Wingdings" panose="05000000000000000000" pitchFamily="2" charset="2"/>
              </a:rPr>
              <a:t>caL</a:t>
            </a:r>
            <a:r>
              <a:rPr lang="en-US" sz="1800" dirty="0">
                <a:sym typeface="Wingdings" panose="05000000000000000000" pitchFamily="2" charset="2"/>
              </a:rPr>
              <a:t>  </a:t>
            </a:r>
            <a:r>
              <a:rPr lang="en-US" sz="2400" dirty="0">
                <a:sym typeface="Wingdings" panose="05000000000000000000" pitchFamily="2" charset="2"/>
              </a:rPr>
              <a:t>activation  &lt; --- &gt; Dysfunctional </a:t>
            </a:r>
            <a:r>
              <a:rPr lang="en-US" sz="2400" dirty="0" err="1">
                <a:sym typeface="Wingdings" panose="05000000000000000000" pitchFamily="2" charset="2"/>
              </a:rPr>
              <a:t>I</a:t>
            </a:r>
            <a:r>
              <a:rPr lang="en-US" sz="1600" dirty="0" err="1">
                <a:sym typeface="Wingdings" panose="05000000000000000000" pitchFamily="2" charset="2"/>
              </a:rPr>
              <a:t>kr</a:t>
            </a:r>
            <a:r>
              <a:rPr lang="en-US" sz="2400" dirty="0">
                <a:sym typeface="Wingdings" panose="05000000000000000000" pitchFamily="2" charset="2"/>
              </a:rPr>
              <a:t> channel</a:t>
            </a:r>
          </a:p>
          <a:p>
            <a:pPr marL="0" indent="0">
              <a:buNone/>
            </a:pPr>
            <a:r>
              <a:rPr lang="en-US" sz="2400" dirty="0">
                <a:sym typeface="Wingdings" panose="05000000000000000000" pitchFamily="2" charset="2"/>
              </a:rPr>
              <a:t>Prolonged APD (during sudden arousal)</a:t>
            </a:r>
          </a:p>
          <a:p>
            <a:pPr marL="0" indent="0">
              <a:buNone/>
            </a:pPr>
            <a:r>
              <a:rPr lang="en-US" sz="2400" dirty="0">
                <a:sym typeface="Wingdings" panose="05000000000000000000" pitchFamily="2" charset="2"/>
              </a:rPr>
              <a:t>More sustained adrenergic stimulation  does not induce this effect because of functioning </a:t>
            </a:r>
            <a:r>
              <a:rPr lang="en-US" sz="2400" dirty="0" err="1">
                <a:sym typeface="Wingdings" panose="05000000000000000000" pitchFamily="2" charset="2"/>
              </a:rPr>
              <a:t>I</a:t>
            </a:r>
            <a:r>
              <a:rPr lang="en-US" sz="1800" dirty="0" err="1">
                <a:sym typeface="Wingdings" panose="05000000000000000000" pitchFamily="2" charset="2"/>
              </a:rPr>
              <a:t>ks</a:t>
            </a:r>
            <a:endParaRPr lang="en-US" sz="1800" dirty="0">
              <a:sym typeface="Wingdings" panose="05000000000000000000" pitchFamily="2" charset="2"/>
            </a:endParaRPr>
          </a:p>
          <a:p>
            <a:pPr marL="0" indent="0">
              <a:buNone/>
            </a:pPr>
            <a:endParaRPr lang="en-US" sz="1800" dirty="0">
              <a:sym typeface="Wingdings" panose="05000000000000000000" pitchFamily="2" charset="2"/>
            </a:endParaRPr>
          </a:p>
          <a:p>
            <a:pPr marL="0" indent="0">
              <a:buNone/>
            </a:pPr>
            <a:r>
              <a:rPr lang="en-US" sz="1800" dirty="0">
                <a:sym typeface="Wingdings" panose="05000000000000000000" pitchFamily="2" charset="2"/>
              </a:rPr>
              <a:t>		</a:t>
            </a:r>
            <a:r>
              <a:rPr lang="en-US" sz="2400" b="1" dirty="0">
                <a:sym typeface="Wingdings" panose="05000000000000000000" pitchFamily="2" charset="2"/>
              </a:rPr>
              <a:t>		</a:t>
            </a:r>
            <a:endParaRPr lang="en-US" sz="3200" dirty="0">
              <a:sym typeface="Wingdings" panose="05000000000000000000" pitchFamily="2" charset="2"/>
            </a:endParaRPr>
          </a:p>
        </p:txBody>
      </p:sp>
      <p:pic>
        <p:nvPicPr>
          <p:cNvPr id="12" name="Picture Placeholder 5">
            <a:extLst>
              <a:ext uri="{FF2B5EF4-FFF2-40B4-BE49-F238E27FC236}">
                <a16:creationId xmlns:a16="http://schemas.microsoft.com/office/drawing/2014/main" id="{BF7BC604-98D3-C89E-1468-BAB250A8FA5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34660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D5FC-8360-1DA2-26F5-FEBF1EFBD137}"/>
              </a:ext>
            </a:extLst>
          </p:cNvPr>
          <p:cNvSpPr>
            <a:spLocks noGrp="1"/>
          </p:cNvSpPr>
          <p:nvPr>
            <p:ph type="title"/>
          </p:nvPr>
        </p:nvSpPr>
        <p:spPr/>
        <p:txBody>
          <a:bodyPr>
            <a:normAutofit fontScale="90000"/>
          </a:bodyPr>
          <a:lstStyle/>
          <a:p>
            <a:r>
              <a:rPr lang="en-IN" dirty="0"/>
              <a:t> CPVT</a:t>
            </a:r>
            <a:br>
              <a:rPr lang="en-IN" dirty="0"/>
            </a:br>
            <a:endParaRPr lang="en-IN" dirty="0"/>
          </a:p>
        </p:txBody>
      </p:sp>
      <p:sp>
        <p:nvSpPr>
          <p:cNvPr id="3" name="Content Placeholder 2">
            <a:extLst>
              <a:ext uri="{FF2B5EF4-FFF2-40B4-BE49-F238E27FC236}">
                <a16:creationId xmlns:a16="http://schemas.microsoft.com/office/drawing/2014/main" id="{034CDEC7-5513-7D15-BFC9-18E31044ABAE}"/>
              </a:ext>
            </a:extLst>
          </p:cNvPr>
          <p:cNvSpPr>
            <a:spLocks noGrp="1"/>
          </p:cNvSpPr>
          <p:nvPr>
            <p:ph sz="quarter" idx="13"/>
          </p:nvPr>
        </p:nvSpPr>
        <p:spPr/>
        <p:txBody>
          <a:bodyPr/>
          <a:lstStyle/>
          <a:p>
            <a:pPr marL="0" indent="0">
              <a:buNone/>
            </a:pPr>
            <a:r>
              <a:rPr lang="en-IN" dirty="0"/>
              <a:t>			Beta adrenergic stimulation</a:t>
            </a:r>
          </a:p>
          <a:p>
            <a:pPr marL="0" indent="0">
              <a:buNone/>
            </a:pPr>
            <a:endParaRPr lang="en-IN" dirty="0"/>
          </a:p>
          <a:p>
            <a:pPr marL="0" indent="0">
              <a:buNone/>
            </a:pPr>
            <a:r>
              <a:rPr lang="en-IN" dirty="0"/>
              <a:t>		Increased calcium leak through the ryanodine receptor Type 2 </a:t>
            </a:r>
          </a:p>
          <a:p>
            <a:pPr marL="0" indent="0">
              <a:buNone/>
            </a:pPr>
            <a:endParaRPr lang="en-IN" dirty="0"/>
          </a:p>
          <a:p>
            <a:pPr marL="0" indent="0">
              <a:buNone/>
            </a:pPr>
            <a:r>
              <a:rPr lang="en-IN" dirty="0"/>
              <a:t>  	 Triggering delayed after depolarization and VA especially from Purkinje cells</a:t>
            </a:r>
          </a:p>
        </p:txBody>
      </p:sp>
      <p:sp>
        <p:nvSpPr>
          <p:cNvPr id="4" name="Picture Placeholder 3">
            <a:extLst>
              <a:ext uri="{FF2B5EF4-FFF2-40B4-BE49-F238E27FC236}">
                <a16:creationId xmlns:a16="http://schemas.microsoft.com/office/drawing/2014/main" id="{21CCCEEE-D463-E6EF-8E2E-10E8DA1F2F9A}"/>
              </a:ext>
            </a:extLst>
          </p:cNvPr>
          <p:cNvSpPr>
            <a:spLocks noGrp="1"/>
          </p:cNvSpPr>
          <p:nvPr>
            <p:ph type="pic" sz="quarter" idx="15"/>
          </p:nvPr>
        </p:nvSpPr>
        <p:spPr/>
      </p:sp>
      <p:sp>
        <p:nvSpPr>
          <p:cNvPr id="5" name="Text Placeholder 4">
            <a:extLst>
              <a:ext uri="{FF2B5EF4-FFF2-40B4-BE49-F238E27FC236}">
                <a16:creationId xmlns:a16="http://schemas.microsoft.com/office/drawing/2014/main" id="{1C109300-6BA8-79FD-BD63-B9500162BE3E}"/>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FFA94EB8-5343-9219-0F74-43631129B089}"/>
              </a:ext>
            </a:extLst>
          </p:cNvPr>
          <p:cNvSpPr>
            <a:spLocks noGrp="1"/>
          </p:cNvSpPr>
          <p:nvPr>
            <p:ph type="sldNum" sz="quarter" idx="4"/>
          </p:nvPr>
        </p:nvSpPr>
        <p:spPr/>
        <p:txBody>
          <a:bodyPr/>
          <a:lstStyle/>
          <a:p>
            <a:fld id="{4FAB73BC-B049-4115-A692-8D63A059BFB8}" type="slidenum">
              <a:rPr lang="en-US" noProof="0" smtClean="0"/>
              <a:pPr/>
              <a:t>11</a:t>
            </a:fld>
            <a:endParaRPr lang="en-US" noProof="0" dirty="0"/>
          </a:p>
        </p:txBody>
      </p:sp>
      <p:cxnSp>
        <p:nvCxnSpPr>
          <p:cNvPr id="8" name="Straight Arrow Connector 7">
            <a:extLst>
              <a:ext uri="{FF2B5EF4-FFF2-40B4-BE49-F238E27FC236}">
                <a16:creationId xmlns:a16="http://schemas.microsoft.com/office/drawing/2014/main" id="{0D0ADCC0-A48D-1D8B-4814-32A0CDAA6267}"/>
              </a:ext>
            </a:extLst>
          </p:cNvPr>
          <p:cNvCxnSpPr/>
          <p:nvPr/>
        </p:nvCxnSpPr>
        <p:spPr>
          <a:xfrm>
            <a:off x="4871864" y="3068960"/>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93E0BF-584D-02A1-457D-FA6621D3BD19}"/>
              </a:ext>
            </a:extLst>
          </p:cNvPr>
          <p:cNvCxnSpPr/>
          <p:nvPr/>
        </p:nvCxnSpPr>
        <p:spPr>
          <a:xfrm>
            <a:off x="4871864" y="400506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E3E98F-30ED-3F95-FFEB-652DE921B306}"/>
              </a:ext>
            </a:extLst>
          </p:cNvPr>
          <p:cNvCxnSpPr/>
          <p:nvPr/>
        </p:nvCxnSpPr>
        <p:spPr>
          <a:xfrm>
            <a:off x="4871864" y="3074040"/>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EA48B4-EA93-E6DD-A3C2-691E3EC9E6DC}"/>
              </a:ext>
            </a:extLst>
          </p:cNvPr>
          <p:cNvCxnSpPr/>
          <p:nvPr/>
        </p:nvCxnSpPr>
        <p:spPr>
          <a:xfrm>
            <a:off x="4871864" y="4010144"/>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Placeholder 5">
            <a:extLst>
              <a:ext uri="{FF2B5EF4-FFF2-40B4-BE49-F238E27FC236}">
                <a16:creationId xmlns:a16="http://schemas.microsoft.com/office/drawing/2014/main" id="{6EC12696-2AC5-D77A-342E-3D44AB30DD0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57503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3BF59C5-C37B-2B67-1673-0A9425EE4569}"/>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52527C9E-D321-3313-8C14-FC51A56F5F9C}"/>
              </a:ext>
            </a:extLst>
          </p:cNvPr>
          <p:cNvSpPr>
            <a:spLocks noGrp="1"/>
          </p:cNvSpPr>
          <p:nvPr>
            <p:ph type="sldNum" sz="quarter" idx="4"/>
          </p:nvPr>
        </p:nvSpPr>
        <p:spPr/>
        <p:txBody>
          <a:bodyPr/>
          <a:lstStyle/>
          <a:p>
            <a:fld id="{4FAB73BC-B049-4115-A692-8D63A059BFB8}" type="slidenum">
              <a:rPr lang="en-US" noProof="0" smtClean="0"/>
              <a:pPr/>
              <a:t>12</a:t>
            </a:fld>
            <a:endParaRPr lang="en-US" noProof="0" dirty="0"/>
          </a:p>
        </p:txBody>
      </p:sp>
      <p:sp>
        <p:nvSpPr>
          <p:cNvPr id="7" name="Text Placeholder 4">
            <a:extLst>
              <a:ext uri="{FF2B5EF4-FFF2-40B4-BE49-F238E27FC236}">
                <a16:creationId xmlns:a16="http://schemas.microsoft.com/office/drawing/2014/main" id="{AE71D8E0-E7A5-03FE-9CBC-A260D4C99782}"/>
              </a:ext>
            </a:extLst>
          </p:cNvPr>
          <p:cNvSpPr txBox="1">
            <a:spLocks/>
          </p:cNvSpPr>
          <p:nvPr/>
        </p:nvSpPr>
        <p:spPr>
          <a:xfrm>
            <a:off x="3071664" y="3484670"/>
            <a:ext cx="4713909" cy="1720471"/>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400" b="0" kern="1200">
                <a:solidFill>
                  <a:schemeClr val="tx2"/>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Bef>
                <a:spcPts val="0"/>
              </a:spcBef>
            </a:pPr>
            <a:r>
              <a:rPr lang="en-US" sz="2800" dirty="0"/>
              <a:t>1) Beta adrenergic blockade</a:t>
            </a:r>
          </a:p>
          <a:p>
            <a:pPr>
              <a:spcBef>
                <a:spcPts val="0"/>
              </a:spcBef>
            </a:pPr>
            <a:r>
              <a:rPr lang="en-US" sz="2800" dirty="0"/>
              <a:t>2) Bradycardia </a:t>
            </a:r>
          </a:p>
          <a:p>
            <a:pPr>
              <a:spcBef>
                <a:spcPts val="0"/>
              </a:spcBef>
            </a:pPr>
            <a:r>
              <a:rPr lang="en-US" sz="2800" dirty="0"/>
              <a:t>3) Vagal stimulation</a:t>
            </a:r>
          </a:p>
          <a:p>
            <a:pPr>
              <a:spcBef>
                <a:spcPts val="0"/>
              </a:spcBef>
            </a:pPr>
            <a:r>
              <a:rPr lang="en-IN" sz="2800" dirty="0"/>
              <a:t>4) Fever</a:t>
            </a:r>
          </a:p>
        </p:txBody>
      </p:sp>
      <p:sp>
        <p:nvSpPr>
          <p:cNvPr id="8" name="TextBox 7">
            <a:extLst>
              <a:ext uri="{FF2B5EF4-FFF2-40B4-BE49-F238E27FC236}">
                <a16:creationId xmlns:a16="http://schemas.microsoft.com/office/drawing/2014/main" id="{B81D313E-68A6-96E7-FBD1-473713053C91}"/>
              </a:ext>
            </a:extLst>
          </p:cNvPr>
          <p:cNvSpPr txBox="1"/>
          <p:nvPr/>
        </p:nvSpPr>
        <p:spPr>
          <a:xfrm>
            <a:off x="3008425" y="1131997"/>
            <a:ext cx="4248472" cy="523220"/>
          </a:xfrm>
          <a:prstGeom prst="rect">
            <a:avLst/>
          </a:prstGeom>
          <a:noFill/>
        </p:spPr>
        <p:txBody>
          <a:bodyPr wrap="square" rtlCol="0">
            <a:spAutoFit/>
          </a:bodyPr>
          <a:lstStyle/>
          <a:p>
            <a:endParaRPr lang="en-IN" sz="2800" dirty="0"/>
          </a:p>
        </p:txBody>
      </p:sp>
      <p:cxnSp>
        <p:nvCxnSpPr>
          <p:cNvPr id="9" name="Straight Arrow Connector 8">
            <a:extLst>
              <a:ext uri="{FF2B5EF4-FFF2-40B4-BE49-F238E27FC236}">
                <a16:creationId xmlns:a16="http://schemas.microsoft.com/office/drawing/2014/main" id="{24250E0D-5DD4-05E5-60B5-C1814E43E781}"/>
              </a:ext>
            </a:extLst>
          </p:cNvPr>
          <p:cNvCxnSpPr/>
          <p:nvPr/>
        </p:nvCxnSpPr>
        <p:spPr>
          <a:xfrm>
            <a:off x="4511824" y="2656724"/>
            <a:ext cx="0" cy="832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4BE230-DF47-F649-C7C5-7BFE3643B54B}"/>
              </a:ext>
            </a:extLst>
          </p:cNvPr>
          <p:cNvSpPr/>
          <p:nvPr/>
        </p:nvSpPr>
        <p:spPr>
          <a:xfrm>
            <a:off x="4568138" y="2805096"/>
            <a:ext cx="2321405" cy="400110"/>
          </a:xfrm>
          <a:prstGeom prst="rect">
            <a:avLst/>
          </a:prstGeom>
          <a:noFill/>
        </p:spPr>
        <p:txBody>
          <a:bodyPr wrap="none" lIns="91440" tIns="45720" rIns="91440" bIns="45720">
            <a:spAutoFit/>
          </a:bodyPr>
          <a:lstStyle/>
          <a:p>
            <a:pPr algn="ctr"/>
            <a:r>
              <a:rPr lang="en-US" sz="2000" b="1" cap="none" spc="50" dirty="0">
                <a:ln w="9525" cmpd="sng">
                  <a:solidFill>
                    <a:schemeClr val="accent1"/>
                  </a:solidFill>
                  <a:prstDash val="solid"/>
                </a:ln>
                <a:solidFill>
                  <a:srgbClr val="FF0000"/>
                </a:solidFill>
                <a:effectLst>
                  <a:glow rad="38100">
                    <a:schemeClr val="accent1">
                      <a:alpha val="40000"/>
                    </a:schemeClr>
                  </a:glow>
                </a:effectLst>
              </a:rPr>
              <a:t>Precipitating</a:t>
            </a:r>
            <a:r>
              <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2000" b="1" cap="none" spc="50" dirty="0">
                <a:ln w="9525" cmpd="sng">
                  <a:solidFill>
                    <a:schemeClr val="accent1"/>
                  </a:solidFill>
                  <a:prstDash val="solid"/>
                </a:ln>
                <a:solidFill>
                  <a:srgbClr val="FF0000"/>
                </a:solidFill>
                <a:effectLst>
                  <a:glow rad="38100">
                    <a:schemeClr val="accent1">
                      <a:alpha val="40000"/>
                    </a:schemeClr>
                  </a:glow>
                </a:effectLst>
              </a:rPr>
              <a:t>factor</a:t>
            </a:r>
          </a:p>
        </p:txBody>
      </p:sp>
      <p:sp>
        <p:nvSpPr>
          <p:cNvPr id="11" name="Rectangle 10">
            <a:extLst>
              <a:ext uri="{FF2B5EF4-FFF2-40B4-BE49-F238E27FC236}">
                <a16:creationId xmlns:a16="http://schemas.microsoft.com/office/drawing/2014/main" id="{DBB5A64C-9D9D-B05D-A1D8-9B83FD87A9A9}"/>
              </a:ext>
            </a:extLst>
          </p:cNvPr>
          <p:cNvSpPr/>
          <p:nvPr/>
        </p:nvSpPr>
        <p:spPr>
          <a:xfrm>
            <a:off x="2063552" y="940679"/>
            <a:ext cx="6871240" cy="1477328"/>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chemeClr val="accent1">
                    <a:lumMod val="50000"/>
                  </a:schemeClr>
                </a:solidFill>
                <a:effectLst>
                  <a:glow rad="38100">
                    <a:schemeClr val="accent1">
                      <a:alpha val="40000"/>
                    </a:schemeClr>
                  </a:glow>
                </a:effectLst>
              </a:rPr>
              <a:t> </a:t>
            </a:r>
            <a:r>
              <a:rPr lang="en-US" sz="3600" b="1" cap="none" spc="50" dirty="0">
                <a:ln w="9525" cmpd="sng">
                  <a:solidFill>
                    <a:schemeClr val="accent1"/>
                  </a:solidFill>
                  <a:prstDash val="solid"/>
                </a:ln>
                <a:solidFill>
                  <a:schemeClr val="accent1">
                    <a:lumMod val="50000"/>
                  </a:schemeClr>
                </a:solidFill>
                <a:effectLst>
                  <a:glow rad="38100">
                    <a:schemeClr val="accent1">
                      <a:alpha val="40000"/>
                    </a:schemeClr>
                  </a:glow>
                </a:effectLst>
              </a:rPr>
              <a:t>1) Brugada syndrome </a:t>
            </a:r>
          </a:p>
          <a:p>
            <a:pPr algn="ctr"/>
            <a:r>
              <a:rPr lang="en-US" sz="3600" b="1" cap="none" spc="50" dirty="0">
                <a:ln w="9525" cmpd="sng">
                  <a:solidFill>
                    <a:schemeClr val="accent1"/>
                  </a:solidFill>
                  <a:prstDash val="solid"/>
                </a:ln>
                <a:solidFill>
                  <a:schemeClr val="accent1">
                    <a:lumMod val="50000"/>
                  </a:schemeClr>
                </a:solidFill>
                <a:effectLst>
                  <a:glow rad="38100">
                    <a:schemeClr val="accent1">
                      <a:alpha val="40000"/>
                    </a:schemeClr>
                  </a:glow>
                </a:effectLst>
              </a:rPr>
              <a:t> 2) Early repolarization syndrome</a:t>
            </a:r>
            <a:endParaRPr lang="en-IN" sz="3600" b="1" cap="none" spc="50" dirty="0">
              <a:ln w="9525" cmpd="sng">
                <a:solidFill>
                  <a:schemeClr val="accent1"/>
                </a:solidFill>
                <a:prstDash val="solid"/>
              </a:ln>
              <a:solidFill>
                <a:schemeClr val="accent1">
                  <a:lumMod val="50000"/>
                </a:schemeClr>
              </a:solidFill>
              <a:effectLst>
                <a:glow rad="38100">
                  <a:schemeClr val="accent1">
                    <a:alpha val="40000"/>
                  </a:schemeClr>
                </a:glow>
              </a:effectLst>
            </a:endParaRPr>
          </a:p>
        </p:txBody>
      </p:sp>
      <p:pic>
        <p:nvPicPr>
          <p:cNvPr id="2" name="Picture Placeholder 5">
            <a:extLst>
              <a:ext uri="{FF2B5EF4-FFF2-40B4-BE49-F238E27FC236}">
                <a16:creationId xmlns:a16="http://schemas.microsoft.com/office/drawing/2014/main" id="{BF69F966-4395-762E-047A-31E3B6579BB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3886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8F10-844D-FE03-40D5-93A7E709DD58}"/>
              </a:ext>
            </a:extLst>
          </p:cNvPr>
          <p:cNvSpPr>
            <a:spLocks noGrp="1"/>
          </p:cNvSpPr>
          <p:nvPr>
            <p:ph type="title"/>
          </p:nvPr>
        </p:nvSpPr>
        <p:spPr/>
        <p:txBody>
          <a:bodyPr/>
          <a:lstStyle/>
          <a:p>
            <a:r>
              <a:rPr lang="en-US" dirty="0"/>
              <a:t>BRUGADA SYNDROME</a:t>
            </a:r>
            <a:endParaRPr lang="en-IN" dirty="0"/>
          </a:p>
        </p:txBody>
      </p:sp>
      <p:sp>
        <p:nvSpPr>
          <p:cNvPr id="3" name="Content Placeholder 2">
            <a:extLst>
              <a:ext uri="{FF2B5EF4-FFF2-40B4-BE49-F238E27FC236}">
                <a16:creationId xmlns:a16="http://schemas.microsoft.com/office/drawing/2014/main" id="{8CD43AC2-4F0C-3C2F-84D5-2F8DB7D4E94A}"/>
              </a:ext>
            </a:extLst>
          </p:cNvPr>
          <p:cNvSpPr>
            <a:spLocks noGrp="1"/>
          </p:cNvSpPr>
          <p:nvPr>
            <p:ph sz="quarter" idx="13"/>
          </p:nvPr>
        </p:nvSpPr>
        <p:spPr/>
        <p:txBody>
          <a:bodyPr>
            <a:normAutofit fontScale="92500" lnSpcReduction="20000"/>
          </a:bodyPr>
          <a:lstStyle/>
          <a:p>
            <a:pPr>
              <a:buFont typeface="Wingdings" panose="05000000000000000000" pitchFamily="2" charset="2"/>
              <a:buChar char="Ø"/>
            </a:pPr>
            <a:r>
              <a:rPr lang="en-US" dirty="0"/>
              <a:t>Epicardial to Endocardial repolarization gradient</a:t>
            </a:r>
          </a:p>
          <a:p>
            <a:pPr marL="0" indent="0">
              <a:buNone/>
            </a:pPr>
            <a:endParaRPr lang="en-US" dirty="0"/>
          </a:p>
          <a:p>
            <a:pPr>
              <a:buFont typeface="Wingdings" panose="05000000000000000000" pitchFamily="2" charset="2"/>
              <a:buChar char="Ø"/>
            </a:pPr>
            <a:r>
              <a:rPr lang="en-US" dirty="0"/>
              <a:t>Microstructural abnormalities of Extracellular matrix ( Fibrosis ) </a:t>
            </a:r>
            <a:r>
              <a:rPr lang="en-US" dirty="0">
                <a:sym typeface="Wingdings" panose="05000000000000000000" pitchFamily="2" charset="2"/>
              </a:rPr>
              <a:t></a:t>
            </a:r>
            <a:r>
              <a:rPr lang="en-US" dirty="0"/>
              <a:t>RV subepicardial myocardium</a:t>
            </a:r>
          </a:p>
          <a:p>
            <a:pPr marL="0" indent="0">
              <a:buNone/>
            </a:pPr>
            <a:endParaRPr lang="en-US" dirty="0"/>
          </a:p>
          <a:p>
            <a:pPr marL="0" indent="0">
              <a:buNone/>
            </a:pPr>
            <a:r>
              <a:rPr lang="en-US" dirty="0"/>
              <a:t>Subepicardial conduction In RVOT can be further compromised by Impaired Na+ current/ Na+ channel blockade</a:t>
            </a:r>
          </a:p>
          <a:p>
            <a:pPr marL="0" indent="0">
              <a:buNone/>
            </a:pPr>
            <a:endParaRPr lang="en-US" dirty="0"/>
          </a:p>
          <a:p>
            <a:pPr marL="0" indent="0">
              <a:buNone/>
            </a:pPr>
            <a:endParaRPr lang="en-US" dirty="0"/>
          </a:p>
          <a:p>
            <a:pPr marL="0" indent="0">
              <a:buNone/>
            </a:pPr>
            <a:r>
              <a:rPr lang="en-US" dirty="0"/>
              <a:t>Large potential difference relative to body </a:t>
            </a:r>
          </a:p>
          <a:p>
            <a:pPr marL="0" indent="0">
              <a:buNone/>
            </a:pPr>
            <a:r>
              <a:rPr lang="en-US" dirty="0"/>
              <a:t>RV epicardial activation delay </a:t>
            </a:r>
            <a:r>
              <a:rPr lang="en-US" dirty="0">
                <a:sym typeface="Wingdings" panose="05000000000000000000" pitchFamily="2" charset="2"/>
              </a:rPr>
              <a:t> J point / ST segment elevation  predispose to PVT and VF</a:t>
            </a:r>
            <a:endParaRPr lang="en-IN" dirty="0"/>
          </a:p>
        </p:txBody>
      </p:sp>
      <p:sp>
        <p:nvSpPr>
          <p:cNvPr id="4" name="Picture Placeholder 3">
            <a:extLst>
              <a:ext uri="{FF2B5EF4-FFF2-40B4-BE49-F238E27FC236}">
                <a16:creationId xmlns:a16="http://schemas.microsoft.com/office/drawing/2014/main" id="{26DEA8DF-A077-B272-72BC-815AAD216C65}"/>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37FD9795-4304-77EA-EAD6-B78759E0AB02}"/>
              </a:ext>
            </a:extLst>
          </p:cNvPr>
          <p:cNvSpPr>
            <a:spLocks noGrp="1"/>
          </p:cNvSpPr>
          <p:nvPr>
            <p:ph type="sldNum" sz="quarter" idx="4"/>
          </p:nvPr>
        </p:nvSpPr>
        <p:spPr/>
        <p:txBody>
          <a:bodyPr/>
          <a:lstStyle/>
          <a:p>
            <a:fld id="{4FAB73BC-B049-4115-A692-8D63A059BFB8}" type="slidenum">
              <a:rPr lang="en-US" noProof="0" smtClean="0"/>
              <a:pPr/>
              <a:t>13</a:t>
            </a:fld>
            <a:endParaRPr lang="en-US" noProof="0" dirty="0"/>
          </a:p>
        </p:txBody>
      </p:sp>
      <p:pic>
        <p:nvPicPr>
          <p:cNvPr id="11" name="Picture Placeholder 5">
            <a:extLst>
              <a:ext uri="{FF2B5EF4-FFF2-40B4-BE49-F238E27FC236}">
                <a16:creationId xmlns:a16="http://schemas.microsoft.com/office/drawing/2014/main" id="{39551E28-2221-83F5-B921-19AFF31047A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cxnSp>
        <p:nvCxnSpPr>
          <p:cNvPr id="12" name="Straight Arrow Connector 11">
            <a:extLst>
              <a:ext uri="{FF2B5EF4-FFF2-40B4-BE49-F238E27FC236}">
                <a16:creationId xmlns:a16="http://schemas.microsoft.com/office/drawing/2014/main" id="{09A2F9D5-03A0-F320-51AC-FA3C7BD58C99}"/>
              </a:ext>
            </a:extLst>
          </p:cNvPr>
          <p:cNvCxnSpPr/>
          <p:nvPr/>
        </p:nvCxnSpPr>
        <p:spPr>
          <a:xfrm>
            <a:off x="3215680" y="4653136"/>
            <a:ext cx="0" cy="832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33373F0-6F8D-C899-4FE6-BDF9EBDE686C}"/>
              </a:ext>
            </a:extLst>
          </p:cNvPr>
          <p:cNvSpPr>
            <a:spLocks noGrp="1"/>
          </p:cNvSpPr>
          <p:nvPr>
            <p:ph type="body" sz="quarter" idx="16"/>
          </p:nvPr>
        </p:nvSpPr>
        <p:spPr/>
        <p:txBody>
          <a:bodyPr/>
          <a:lstStyle/>
          <a:p>
            <a:endParaRPr lang="en-IN"/>
          </a:p>
        </p:txBody>
      </p:sp>
    </p:spTree>
    <p:extLst>
      <p:ext uri="{BB962C8B-B14F-4D97-AF65-F5344CB8AC3E}">
        <p14:creationId xmlns:p14="http://schemas.microsoft.com/office/powerpoint/2010/main" val="56974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D281-DC93-7174-7B5F-6FC4EA7E644E}"/>
              </a:ext>
            </a:extLst>
          </p:cNvPr>
          <p:cNvSpPr>
            <a:spLocks noGrp="1"/>
          </p:cNvSpPr>
          <p:nvPr>
            <p:ph type="title"/>
          </p:nvPr>
        </p:nvSpPr>
        <p:spPr/>
        <p:txBody>
          <a:bodyPr/>
          <a:lstStyle/>
          <a:p>
            <a:r>
              <a:rPr lang="en-US" dirty="0"/>
              <a:t>External precipitating factors / triggers</a:t>
            </a:r>
            <a:endParaRPr lang="en-IN" dirty="0"/>
          </a:p>
        </p:txBody>
      </p:sp>
      <p:sp>
        <p:nvSpPr>
          <p:cNvPr id="3" name="Content Placeholder 2">
            <a:extLst>
              <a:ext uri="{FF2B5EF4-FFF2-40B4-BE49-F238E27FC236}">
                <a16:creationId xmlns:a16="http://schemas.microsoft.com/office/drawing/2014/main" id="{2F18D93A-28C0-E5AC-061B-6E74D2F98C73}"/>
              </a:ext>
            </a:extLst>
          </p:cNvPr>
          <p:cNvSpPr>
            <a:spLocks noGrp="1"/>
          </p:cNvSpPr>
          <p:nvPr>
            <p:ph sz="quarter" idx="13"/>
          </p:nvPr>
        </p:nvSpPr>
        <p:spPr/>
        <p:txBody>
          <a:bodyPr>
            <a:normAutofit fontScale="92500" lnSpcReduction="10000"/>
          </a:bodyPr>
          <a:lstStyle/>
          <a:p>
            <a:r>
              <a:rPr lang="en-US" dirty="0"/>
              <a:t>Sr. Electrolytes (Na</a:t>
            </a:r>
            <a:r>
              <a:rPr lang="en-US" baseline="30000" dirty="0"/>
              <a:t>+</a:t>
            </a:r>
            <a:r>
              <a:rPr lang="en-US" dirty="0"/>
              <a:t>, K</a:t>
            </a:r>
            <a:r>
              <a:rPr lang="en-US" baseline="30000" dirty="0"/>
              <a:t>+</a:t>
            </a:r>
            <a:r>
              <a:rPr lang="en-US" dirty="0"/>
              <a:t>, Mg</a:t>
            </a:r>
            <a:r>
              <a:rPr lang="en-US" baseline="30000" dirty="0"/>
              <a:t>2+</a:t>
            </a:r>
            <a:r>
              <a:rPr lang="en-US" dirty="0"/>
              <a:t>,Ca</a:t>
            </a:r>
            <a:r>
              <a:rPr lang="en-US" baseline="30000" dirty="0"/>
              <a:t>2+</a:t>
            </a:r>
            <a:r>
              <a:rPr lang="en-US" dirty="0"/>
              <a:t>)</a:t>
            </a:r>
          </a:p>
          <a:p>
            <a:r>
              <a:rPr lang="en-US" dirty="0"/>
              <a:t>Fever </a:t>
            </a:r>
            <a:r>
              <a:rPr lang="en-US" dirty="0">
                <a:sym typeface="Wingdings" panose="05000000000000000000" pitchFamily="2" charset="2"/>
              </a:rPr>
              <a:t> Brugada syndrome</a:t>
            </a:r>
          </a:p>
          <a:p>
            <a:r>
              <a:rPr lang="en-US" dirty="0">
                <a:sym typeface="Wingdings" panose="05000000000000000000" pitchFamily="2" charset="2"/>
              </a:rPr>
              <a:t>Hypothermia  ERS</a:t>
            </a:r>
          </a:p>
          <a:p>
            <a:r>
              <a:rPr lang="en-US" dirty="0" err="1">
                <a:sym typeface="Wingdings" panose="05000000000000000000" pitchFamily="2" charset="2"/>
              </a:rPr>
              <a:t>Harmonal</a:t>
            </a:r>
            <a:r>
              <a:rPr lang="en-US" dirty="0">
                <a:sym typeface="Wingdings" panose="05000000000000000000" pitchFamily="2" charset="2"/>
              </a:rPr>
              <a:t> factors( Hyperthyroidism , Hypothyroidism )  Amiodarone induced Thyrotoxicosis</a:t>
            </a:r>
          </a:p>
          <a:p>
            <a:r>
              <a:rPr lang="en-US" dirty="0">
                <a:sym typeface="Wingdings" panose="05000000000000000000" pitchFamily="2" charset="2"/>
              </a:rPr>
              <a:t>Ischemia</a:t>
            </a:r>
          </a:p>
          <a:p>
            <a:r>
              <a:rPr lang="en-US" dirty="0">
                <a:sym typeface="Wingdings" panose="05000000000000000000" pitchFamily="2" charset="2"/>
              </a:rPr>
              <a:t>Beta adrenergic stimulation , Sepsis , Starvation, Decompensated heart failure.</a:t>
            </a:r>
          </a:p>
          <a:p>
            <a:r>
              <a:rPr lang="en-US" dirty="0">
                <a:sym typeface="Wingdings" panose="05000000000000000000" pitchFamily="2" charset="2"/>
              </a:rPr>
              <a:t>Non compliance to medical therapy</a:t>
            </a:r>
          </a:p>
          <a:p>
            <a:r>
              <a:rPr lang="en-US" dirty="0">
                <a:sym typeface="Wingdings" panose="05000000000000000000" pitchFamily="2" charset="2"/>
              </a:rPr>
              <a:t>Renal / Liver dysfunction  Precipitate drug toxicity</a:t>
            </a:r>
          </a:p>
          <a:p>
            <a:r>
              <a:rPr lang="en-US" dirty="0">
                <a:sym typeface="Wingdings" panose="05000000000000000000" pitchFamily="2" charset="2"/>
              </a:rPr>
              <a:t>Toxicology screen  Cocaine , Alcohol , Aconite</a:t>
            </a:r>
          </a:p>
          <a:p>
            <a:endParaRPr lang="en-IN" dirty="0"/>
          </a:p>
        </p:txBody>
      </p:sp>
      <p:sp>
        <p:nvSpPr>
          <p:cNvPr id="4" name="Picture Placeholder 3">
            <a:extLst>
              <a:ext uri="{FF2B5EF4-FFF2-40B4-BE49-F238E27FC236}">
                <a16:creationId xmlns:a16="http://schemas.microsoft.com/office/drawing/2014/main" id="{D50124C5-CDEF-1E33-E068-76650175D51C}"/>
              </a:ext>
            </a:extLst>
          </p:cNvPr>
          <p:cNvSpPr>
            <a:spLocks noGrp="1"/>
          </p:cNvSpPr>
          <p:nvPr>
            <p:ph type="pic" sz="quarter" idx="15"/>
          </p:nvPr>
        </p:nvSpPr>
        <p:spPr/>
      </p:sp>
      <p:sp>
        <p:nvSpPr>
          <p:cNvPr id="5" name="Text Placeholder 4">
            <a:extLst>
              <a:ext uri="{FF2B5EF4-FFF2-40B4-BE49-F238E27FC236}">
                <a16:creationId xmlns:a16="http://schemas.microsoft.com/office/drawing/2014/main" id="{1BFDB872-C6E0-E82F-038F-EAD054535C95}"/>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3783C9EA-A6EA-039C-17E8-6198E35A0A3D}"/>
              </a:ext>
            </a:extLst>
          </p:cNvPr>
          <p:cNvSpPr>
            <a:spLocks noGrp="1"/>
          </p:cNvSpPr>
          <p:nvPr>
            <p:ph type="sldNum" sz="quarter" idx="4"/>
          </p:nvPr>
        </p:nvSpPr>
        <p:spPr/>
        <p:txBody>
          <a:bodyPr/>
          <a:lstStyle/>
          <a:p>
            <a:fld id="{4FAB73BC-B049-4115-A692-8D63A059BFB8}" type="slidenum">
              <a:rPr lang="en-US" noProof="0" smtClean="0"/>
              <a:pPr/>
              <a:t>14</a:t>
            </a:fld>
            <a:endParaRPr lang="en-US" noProof="0" dirty="0"/>
          </a:p>
        </p:txBody>
      </p:sp>
      <p:pic>
        <p:nvPicPr>
          <p:cNvPr id="7" name="Picture Placeholder 5">
            <a:extLst>
              <a:ext uri="{FF2B5EF4-FFF2-40B4-BE49-F238E27FC236}">
                <a16:creationId xmlns:a16="http://schemas.microsoft.com/office/drawing/2014/main" id="{D5512E6C-905D-7ABC-849E-BFF85B7CE4D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225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738C-6BC4-7114-49C6-4DB233DEB3D1}"/>
              </a:ext>
            </a:extLst>
          </p:cNvPr>
          <p:cNvSpPr>
            <a:spLocks noGrp="1"/>
          </p:cNvSpPr>
          <p:nvPr>
            <p:ph type="title"/>
          </p:nvPr>
        </p:nvSpPr>
        <p:spPr/>
        <p:txBody>
          <a:bodyPr>
            <a:normAutofit fontScale="90000"/>
          </a:bodyPr>
          <a:lstStyle/>
          <a:p>
            <a:r>
              <a:rPr lang="en-US" sz="4400" dirty="0">
                <a:solidFill>
                  <a:srgbClr val="FF0000"/>
                </a:solidFill>
              </a:rPr>
              <a:t>Initial screening</a:t>
            </a:r>
            <a:endParaRPr lang="en-IN" sz="4400" dirty="0">
              <a:solidFill>
                <a:srgbClr val="FF0000"/>
              </a:solidFill>
            </a:endParaRPr>
          </a:p>
        </p:txBody>
      </p:sp>
      <p:sp>
        <p:nvSpPr>
          <p:cNvPr id="3" name="Content Placeholder 2">
            <a:extLst>
              <a:ext uri="{FF2B5EF4-FFF2-40B4-BE49-F238E27FC236}">
                <a16:creationId xmlns:a16="http://schemas.microsoft.com/office/drawing/2014/main" id="{3ACF5C8C-5919-18C9-C974-6E3C6AC1D026}"/>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B6499C78-26B5-A9FF-C029-D6FD6464709B}"/>
              </a:ext>
            </a:extLst>
          </p:cNvPr>
          <p:cNvSpPr>
            <a:spLocks noGrp="1"/>
          </p:cNvSpPr>
          <p:nvPr>
            <p:ph type="pic" sz="quarter" idx="15"/>
          </p:nvPr>
        </p:nvSpPr>
        <p:spPr/>
      </p:sp>
      <p:sp>
        <p:nvSpPr>
          <p:cNvPr id="5" name="Text Placeholder 4">
            <a:extLst>
              <a:ext uri="{FF2B5EF4-FFF2-40B4-BE49-F238E27FC236}">
                <a16:creationId xmlns:a16="http://schemas.microsoft.com/office/drawing/2014/main" id="{44AF1AB6-2F9A-5549-5F4A-5636E2E90171}"/>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380CF580-81C7-869F-9212-BC01B43B3FD8}"/>
              </a:ext>
            </a:extLst>
          </p:cNvPr>
          <p:cNvSpPr>
            <a:spLocks noGrp="1"/>
          </p:cNvSpPr>
          <p:nvPr>
            <p:ph type="sldNum" sz="quarter" idx="4"/>
          </p:nvPr>
        </p:nvSpPr>
        <p:spPr/>
        <p:txBody>
          <a:bodyPr/>
          <a:lstStyle/>
          <a:p>
            <a:fld id="{4FAB73BC-B049-4115-A692-8D63A059BFB8}" type="slidenum">
              <a:rPr lang="en-US" noProof="0" smtClean="0"/>
              <a:pPr/>
              <a:t>15</a:t>
            </a:fld>
            <a:endParaRPr lang="en-US" noProof="0" dirty="0"/>
          </a:p>
        </p:txBody>
      </p:sp>
      <p:pic>
        <p:nvPicPr>
          <p:cNvPr id="7" name="Picture 6">
            <a:extLst>
              <a:ext uri="{FF2B5EF4-FFF2-40B4-BE49-F238E27FC236}">
                <a16:creationId xmlns:a16="http://schemas.microsoft.com/office/drawing/2014/main" id="{73EF908F-793B-F08A-CA7D-294CECED02E8}"/>
              </a:ext>
            </a:extLst>
          </p:cNvPr>
          <p:cNvPicPr>
            <a:picLocks noChangeAspect="1"/>
          </p:cNvPicPr>
          <p:nvPr/>
        </p:nvPicPr>
        <p:blipFill>
          <a:blip r:embed="rId3"/>
          <a:stretch>
            <a:fillRect/>
          </a:stretch>
        </p:blipFill>
        <p:spPr>
          <a:xfrm>
            <a:off x="3791744" y="2411997"/>
            <a:ext cx="2938527" cy="3414056"/>
          </a:xfrm>
          <a:prstGeom prst="rect">
            <a:avLst/>
          </a:prstGeom>
        </p:spPr>
      </p:pic>
      <p:pic>
        <p:nvPicPr>
          <p:cNvPr id="8" name="Picture Placeholder 5">
            <a:extLst>
              <a:ext uri="{FF2B5EF4-FFF2-40B4-BE49-F238E27FC236}">
                <a16:creationId xmlns:a16="http://schemas.microsoft.com/office/drawing/2014/main" id="{7C206C2B-BE23-0100-038E-170E7E06A3D9}"/>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6694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E737-59C4-8178-B284-DCFF8CE78727}"/>
              </a:ext>
            </a:extLst>
          </p:cNvPr>
          <p:cNvSpPr>
            <a:spLocks noGrp="1"/>
          </p:cNvSpPr>
          <p:nvPr>
            <p:ph type="title"/>
          </p:nvPr>
        </p:nvSpPr>
        <p:spPr/>
        <p:txBody>
          <a:bodyPr/>
          <a:lstStyle/>
          <a:p>
            <a:r>
              <a:rPr lang="en-US" dirty="0"/>
              <a:t>The autonomic nervous system</a:t>
            </a:r>
            <a:endParaRPr lang="en-IN" dirty="0"/>
          </a:p>
        </p:txBody>
      </p:sp>
      <p:sp>
        <p:nvSpPr>
          <p:cNvPr id="3" name="Content Placeholder 2">
            <a:extLst>
              <a:ext uri="{FF2B5EF4-FFF2-40B4-BE49-F238E27FC236}">
                <a16:creationId xmlns:a16="http://schemas.microsoft.com/office/drawing/2014/main" id="{5BC8D2CB-48DD-2447-504E-4E9F45606065}"/>
              </a:ext>
            </a:extLst>
          </p:cNvPr>
          <p:cNvSpPr>
            <a:spLocks noGrp="1"/>
          </p:cNvSpPr>
          <p:nvPr>
            <p:ph sz="quarter" idx="13"/>
          </p:nvPr>
        </p:nvSpPr>
        <p:spPr>
          <a:xfrm>
            <a:off x="548640" y="2643242"/>
            <a:ext cx="10288693" cy="3660648"/>
          </a:xfrm>
        </p:spPr>
        <p:txBody>
          <a:bodyPr>
            <a:normAutofit fontScale="85000" lnSpcReduction="20000"/>
          </a:bodyPr>
          <a:lstStyle/>
          <a:p>
            <a:pPr marL="0" indent="0">
              <a:buNone/>
            </a:pPr>
            <a:r>
              <a:rPr lang="en-US" dirty="0"/>
              <a:t>Denervation of sympathetic </a:t>
            </a:r>
            <a:r>
              <a:rPr lang="en-US" dirty="0" err="1"/>
              <a:t>fibres</a:t>
            </a:r>
            <a:r>
              <a:rPr lang="en-US" dirty="0"/>
              <a:t> in scar area</a:t>
            </a:r>
          </a:p>
          <a:p>
            <a:pPr marL="0" indent="0">
              <a:buNone/>
            </a:pPr>
            <a:r>
              <a:rPr lang="en-US" dirty="0"/>
              <a:t>Subsequent localized nerve sprouting in border zone region</a:t>
            </a:r>
          </a:p>
          <a:p>
            <a:pPr marL="0" indent="0">
              <a:buNone/>
            </a:pPr>
            <a:r>
              <a:rPr lang="en-US" dirty="0"/>
              <a:t>Loss of efferent sympathetic </a:t>
            </a:r>
            <a:r>
              <a:rPr lang="en-US" dirty="0" err="1"/>
              <a:t>fibres</a:t>
            </a:r>
            <a:r>
              <a:rPr lang="en-US" dirty="0"/>
              <a:t> in non infarcted areas </a:t>
            </a:r>
          </a:p>
          <a:p>
            <a:pPr marL="0" indent="0">
              <a:buNone/>
            </a:pPr>
            <a:endParaRPr lang="en-US" dirty="0"/>
          </a:p>
          <a:p>
            <a:pPr marL="0" indent="0">
              <a:buNone/>
            </a:pPr>
            <a:r>
              <a:rPr lang="en-US" dirty="0"/>
              <a:t>Regional super-sensitivity in scarred areas </a:t>
            </a:r>
          </a:p>
          <a:p>
            <a:pPr marL="0" indent="0">
              <a:buNone/>
            </a:pPr>
            <a:endParaRPr lang="en-US" dirty="0"/>
          </a:p>
          <a:p>
            <a:pPr marL="0" indent="0">
              <a:buNone/>
            </a:pPr>
            <a:r>
              <a:rPr lang="en-US" dirty="0"/>
              <a:t>Sympathetic and parasympathetic imbalance promotes arrythmia:</a:t>
            </a:r>
          </a:p>
          <a:p>
            <a:pPr marL="457200" indent="-457200">
              <a:buAutoNum type="arabicParenR"/>
            </a:pPr>
            <a:r>
              <a:rPr lang="en-US" dirty="0"/>
              <a:t>Shortening and creating heterogeneities of action potential duration</a:t>
            </a:r>
          </a:p>
          <a:p>
            <a:pPr marL="457200" indent="-457200">
              <a:buAutoNum type="arabicParenR"/>
            </a:pPr>
            <a:r>
              <a:rPr lang="en-US" dirty="0"/>
              <a:t>Increasing dispersion of repolarization</a:t>
            </a:r>
          </a:p>
          <a:p>
            <a:pPr marL="457200" indent="-457200">
              <a:buAutoNum type="arabicParenR"/>
            </a:pPr>
            <a:r>
              <a:rPr lang="en-US" dirty="0"/>
              <a:t>Promoting early and late after </a:t>
            </a:r>
            <a:r>
              <a:rPr lang="en-US" dirty="0" err="1"/>
              <a:t>depolarisation</a:t>
            </a:r>
            <a:endParaRPr lang="en-US" dirty="0"/>
          </a:p>
          <a:p>
            <a:pPr marL="457200" indent="-457200">
              <a:buAutoNum type="arabicParenR"/>
            </a:pPr>
            <a:endParaRPr lang="en-IN" dirty="0"/>
          </a:p>
        </p:txBody>
      </p:sp>
      <p:sp>
        <p:nvSpPr>
          <p:cNvPr id="4" name="Picture Placeholder 3">
            <a:extLst>
              <a:ext uri="{FF2B5EF4-FFF2-40B4-BE49-F238E27FC236}">
                <a16:creationId xmlns:a16="http://schemas.microsoft.com/office/drawing/2014/main" id="{38911A95-BFB9-A454-AC99-FEFC9A79BCAF}"/>
              </a:ext>
            </a:extLst>
          </p:cNvPr>
          <p:cNvSpPr>
            <a:spLocks noGrp="1"/>
          </p:cNvSpPr>
          <p:nvPr>
            <p:ph type="pic" sz="quarter" idx="15"/>
          </p:nvPr>
        </p:nvSpPr>
        <p:spPr/>
      </p:sp>
      <p:sp>
        <p:nvSpPr>
          <p:cNvPr id="5" name="Text Placeholder 4">
            <a:extLst>
              <a:ext uri="{FF2B5EF4-FFF2-40B4-BE49-F238E27FC236}">
                <a16:creationId xmlns:a16="http://schemas.microsoft.com/office/drawing/2014/main" id="{1C86EE76-FD15-AB18-771D-30E4488CB2D3}"/>
              </a:ext>
            </a:extLst>
          </p:cNvPr>
          <p:cNvSpPr>
            <a:spLocks noGrp="1"/>
          </p:cNvSpPr>
          <p:nvPr>
            <p:ph type="body" sz="quarter" idx="16"/>
          </p:nvPr>
        </p:nvSpPr>
        <p:spPr/>
        <p:txBody>
          <a:bodyPr/>
          <a:lstStyle/>
          <a:p>
            <a:endParaRPr lang="en-IN" dirty="0"/>
          </a:p>
        </p:txBody>
      </p:sp>
      <p:sp>
        <p:nvSpPr>
          <p:cNvPr id="6" name="Slide Number Placeholder 5">
            <a:extLst>
              <a:ext uri="{FF2B5EF4-FFF2-40B4-BE49-F238E27FC236}">
                <a16:creationId xmlns:a16="http://schemas.microsoft.com/office/drawing/2014/main" id="{4C79F2DB-DC07-2541-4655-306C31FB37B5}"/>
              </a:ext>
            </a:extLst>
          </p:cNvPr>
          <p:cNvSpPr>
            <a:spLocks noGrp="1"/>
          </p:cNvSpPr>
          <p:nvPr>
            <p:ph type="sldNum" sz="quarter" idx="4"/>
          </p:nvPr>
        </p:nvSpPr>
        <p:spPr/>
        <p:txBody>
          <a:bodyPr/>
          <a:lstStyle/>
          <a:p>
            <a:fld id="{4FAB73BC-B049-4115-A692-8D63A059BFB8}" type="slidenum">
              <a:rPr lang="en-US" noProof="0" smtClean="0"/>
              <a:pPr/>
              <a:t>16</a:t>
            </a:fld>
            <a:endParaRPr lang="en-US" noProof="0" dirty="0"/>
          </a:p>
        </p:txBody>
      </p:sp>
      <p:pic>
        <p:nvPicPr>
          <p:cNvPr id="7" name="Picture 6">
            <a:extLst>
              <a:ext uri="{FF2B5EF4-FFF2-40B4-BE49-F238E27FC236}">
                <a16:creationId xmlns:a16="http://schemas.microsoft.com/office/drawing/2014/main" id="{D261E862-254E-B91E-4B57-1CB004564EA8}"/>
              </a:ext>
            </a:extLst>
          </p:cNvPr>
          <p:cNvPicPr>
            <a:picLocks noChangeAspect="1"/>
          </p:cNvPicPr>
          <p:nvPr/>
        </p:nvPicPr>
        <p:blipFill>
          <a:blip r:embed="rId2"/>
          <a:stretch>
            <a:fillRect/>
          </a:stretch>
        </p:blipFill>
        <p:spPr>
          <a:xfrm>
            <a:off x="7248128" y="3501008"/>
            <a:ext cx="4686300" cy="3657600"/>
          </a:xfrm>
          <a:prstGeom prst="rect">
            <a:avLst/>
          </a:prstGeom>
        </p:spPr>
      </p:pic>
      <p:pic>
        <p:nvPicPr>
          <p:cNvPr id="8" name="Picture Placeholder 5">
            <a:extLst>
              <a:ext uri="{FF2B5EF4-FFF2-40B4-BE49-F238E27FC236}">
                <a16:creationId xmlns:a16="http://schemas.microsoft.com/office/drawing/2014/main" id="{973887FB-E860-00D1-7DB3-05BFA070C54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19769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1033D-17D9-0AF9-2B4C-15E256876F62}"/>
              </a:ext>
            </a:extLst>
          </p:cNvPr>
          <p:cNvSpPr>
            <a:spLocks noGrp="1"/>
          </p:cNvSpPr>
          <p:nvPr>
            <p:ph type="title"/>
          </p:nvPr>
        </p:nvSpPr>
        <p:spPr/>
        <p:txBody>
          <a:bodyPr/>
          <a:lstStyle/>
          <a:p>
            <a:r>
              <a:rPr lang="en-US" dirty="0"/>
              <a:t>Clinical presentation</a:t>
            </a:r>
            <a:endParaRPr lang="en-IN" dirty="0"/>
          </a:p>
        </p:txBody>
      </p:sp>
      <p:graphicFrame>
        <p:nvGraphicFramePr>
          <p:cNvPr id="7" name="Content Placeholder 6">
            <a:extLst>
              <a:ext uri="{FF2B5EF4-FFF2-40B4-BE49-F238E27FC236}">
                <a16:creationId xmlns:a16="http://schemas.microsoft.com/office/drawing/2014/main" id="{07D21D05-FE6A-5956-0A60-04853EC524F0}"/>
              </a:ext>
            </a:extLst>
          </p:cNvPr>
          <p:cNvGraphicFramePr>
            <a:graphicFrameLocks noGrp="1"/>
          </p:cNvGraphicFramePr>
          <p:nvPr>
            <p:ph sz="quarter" idx="13"/>
            <p:extLst>
              <p:ext uri="{D42A27DB-BD31-4B8C-83A1-F6EECF244321}">
                <p14:modId xmlns:p14="http://schemas.microsoft.com/office/powerpoint/2010/main" val="1150023089"/>
              </p:ext>
            </p:extLst>
          </p:nvPr>
        </p:nvGraphicFramePr>
        <p:xfrm>
          <a:off x="549275" y="2667000"/>
          <a:ext cx="6626845" cy="3660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Placeholder 9">
            <a:extLst>
              <a:ext uri="{FF2B5EF4-FFF2-40B4-BE49-F238E27FC236}">
                <a16:creationId xmlns:a16="http://schemas.microsoft.com/office/drawing/2014/main" id="{92B797E7-8A66-C7E5-4F11-1E8E88F9815A}"/>
              </a:ext>
            </a:extLst>
          </p:cNvPr>
          <p:cNvPicPr>
            <a:picLocks noGrp="1" noChangeAspect="1"/>
          </p:cNvPicPr>
          <p:nvPr>
            <p:ph type="pic" sz="quarter" idx="15"/>
          </p:nvPr>
        </p:nvPicPr>
        <p:blipFill>
          <a:blip r:embed="rId8"/>
          <a:srcRect t="37459" b="37459"/>
          <a:stretch>
            <a:fillRect/>
          </a:stretch>
        </p:blipFill>
        <p:spPr/>
      </p:pic>
      <p:sp>
        <p:nvSpPr>
          <p:cNvPr id="6" name="Slide Number Placeholder 5">
            <a:extLst>
              <a:ext uri="{FF2B5EF4-FFF2-40B4-BE49-F238E27FC236}">
                <a16:creationId xmlns:a16="http://schemas.microsoft.com/office/drawing/2014/main" id="{18487507-293C-56A4-1712-C4F13962548B}"/>
              </a:ext>
            </a:extLst>
          </p:cNvPr>
          <p:cNvSpPr>
            <a:spLocks noGrp="1"/>
          </p:cNvSpPr>
          <p:nvPr>
            <p:ph type="sldNum" sz="quarter" idx="4"/>
          </p:nvPr>
        </p:nvSpPr>
        <p:spPr/>
        <p:txBody>
          <a:bodyPr/>
          <a:lstStyle/>
          <a:p>
            <a:fld id="{4FAB73BC-B049-4115-A692-8D63A059BFB8}" type="slidenum">
              <a:rPr lang="en-US" noProof="0" smtClean="0"/>
              <a:pPr/>
              <a:t>17</a:t>
            </a:fld>
            <a:endParaRPr lang="en-US" noProof="0" dirty="0"/>
          </a:p>
        </p:txBody>
      </p:sp>
      <p:pic>
        <p:nvPicPr>
          <p:cNvPr id="8" name="Picture Placeholder 5">
            <a:extLst>
              <a:ext uri="{FF2B5EF4-FFF2-40B4-BE49-F238E27FC236}">
                <a16:creationId xmlns:a16="http://schemas.microsoft.com/office/drawing/2014/main" id="{423C3F9A-3E7B-A75E-963D-DAD11BB0BC9E}"/>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33775B02-3BB4-BB72-CE2A-A3A82EA31636}"/>
              </a:ext>
            </a:extLst>
          </p:cNvPr>
          <p:cNvPicPr>
            <a:picLocks noChangeAspect="1"/>
          </p:cNvPicPr>
          <p:nvPr/>
        </p:nvPicPr>
        <p:blipFill rotWithShape="1">
          <a:blip r:embed="rId10"/>
          <a:srcRect b="2109"/>
          <a:stretch/>
        </p:blipFill>
        <p:spPr>
          <a:xfrm>
            <a:off x="7715287" y="764704"/>
            <a:ext cx="3962549" cy="2088232"/>
          </a:xfrm>
          <a:prstGeom prst="rect">
            <a:avLst/>
          </a:prstGeom>
        </p:spPr>
      </p:pic>
      <p:sp>
        <p:nvSpPr>
          <p:cNvPr id="13" name="TextBox 12">
            <a:extLst>
              <a:ext uri="{FF2B5EF4-FFF2-40B4-BE49-F238E27FC236}">
                <a16:creationId xmlns:a16="http://schemas.microsoft.com/office/drawing/2014/main" id="{F6DA5005-D415-8804-AC4E-CE852E863C75}"/>
              </a:ext>
            </a:extLst>
          </p:cNvPr>
          <p:cNvSpPr txBox="1"/>
          <p:nvPr/>
        </p:nvSpPr>
        <p:spPr>
          <a:xfrm>
            <a:off x="7824192" y="3651409"/>
            <a:ext cx="3962549" cy="2215991"/>
          </a:xfrm>
          <a:prstGeom prst="rect">
            <a:avLst/>
          </a:prstGeom>
          <a:noFill/>
        </p:spPr>
        <p:txBody>
          <a:bodyPr wrap="square" rtlCol="0">
            <a:spAutoFit/>
          </a:bodyPr>
          <a:lstStyle/>
          <a:p>
            <a:r>
              <a:rPr lang="en-US" sz="2000" dirty="0"/>
              <a:t>DEPENDS ON:</a:t>
            </a:r>
          </a:p>
          <a:p>
            <a:pPr marL="342900" indent="-342900">
              <a:buAutoNum type="arabicParenR"/>
            </a:pPr>
            <a:r>
              <a:rPr lang="en-US" sz="2000" dirty="0"/>
              <a:t>Underlying Cardiac disease</a:t>
            </a:r>
          </a:p>
          <a:p>
            <a:pPr marL="342900" indent="-342900">
              <a:buAutoNum type="arabicParenR"/>
            </a:pPr>
            <a:r>
              <a:rPr lang="en-US" sz="2000" dirty="0"/>
              <a:t>Biventricular function</a:t>
            </a:r>
          </a:p>
          <a:p>
            <a:pPr marL="342900" indent="-342900">
              <a:buAutoNum type="arabicParenR"/>
            </a:pPr>
            <a:r>
              <a:rPr lang="en-US" sz="2000" dirty="0"/>
              <a:t>Type and cycle length of VT</a:t>
            </a:r>
          </a:p>
          <a:p>
            <a:pPr marL="342900" indent="-342900">
              <a:buAutoNum type="arabicParenR"/>
            </a:pPr>
            <a:r>
              <a:rPr lang="en-US" sz="2000" dirty="0"/>
              <a:t>Time to Termination</a:t>
            </a:r>
          </a:p>
          <a:p>
            <a:pPr marL="342900" indent="-342900">
              <a:buAutoNum type="arabicParenR"/>
            </a:pPr>
            <a:r>
              <a:rPr lang="en-US" sz="2000" dirty="0"/>
              <a:t>Mode of Termination</a:t>
            </a:r>
          </a:p>
          <a:p>
            <a:endParaRPr lang="en-IN" dirty="0"/>
          </a:p>
        </p:txBody>
      </p:sp>
    </p:spTree>
    <p:extLst>
      <p:ext uri="{BB962C8B-B14F-4D97-AF65-F5344CB8AC3E}">
        <p14:creationId xmlns:p14="http://schemas.microsoft.com/office/powerpoint/2010/main" val="1862355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D8A7ABA-8ADA-7E62-12F1-B16B12D70754}"/>
              </a:ext>
            </a:extLst>
          </p:cNvPr>
          <p:cNvGraphicFramePr>
            <a:graphicFrameLocks noGrp="1"/>
          </p:cNvGraphicFramePr>
          <p:nvPr>
            <p:ph sz="quarter" idx="13"/>
            <p:extLst>
              <p:ext uri="{D42A27DB-BD31-4B8C-83A1-F6EECF244321}">
                <p14:modId xmlns:p14="http://schemas.microsoft.com/office/powerpoint/2010/main" val="3650706519"/>
              </p:ext>
            </p:extLst>
          </p:nvPr>
        </p:nvGraphicFramePr>
        <p:xfrm>
          <a:off x="1343472" y="1592796"/>
          <a:ext cx="8698719" cy="5347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icture Placeholder 3">
            <a:extLst>
              <a:ext uri="{FF2B5EF4-FFF2-40B4-BE49-F238E27FC236}">
                <a16:creationId xmlns:a16="http://schemas.microsoft.com/office/drawing/2014/main" id="{416DDE52-61E5-114C-9B10-9D8ECC47DA87}"/>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F2034837-738E-A328-7C1F-3ABDBAA8D086}"/>
              </a:ext>
            </a:extLst>
          </p:cNvPr>
          <p:cNvSpPr>
            <a:spLocks noGrp="1"/>
          </p:cNvSpPr>
          <p:nvPr>
            <p:ph type="sldNum" sz="quarter" idx="4"/>
          </p:nvPr>
        </p:nvSpPr>
        <p:spPr/>
        <p:txBody>
          <a:bodyPr/>
          <a:lstStyle/>
          <a:p>
            <a:fld id="{4FAB73BC-B049-4115-A692-8D63A059BFB8}" type="slidenum">
              <a:rPr lang="en-US" noProof="0" smtClean="0"/>
              <a:pPr/>
              <a:t>18</a:t>
            </a:fld>
            <a:endParaRPr lang="en-US" noProof="0" dirty="0"/>
          </a:p>
        </p:txBody>
      </p:sp>
      <p:pic>
        <p:nvPicPr>
          <p:cNvPr id="8" name="Picture Placeholder 5">
            <a:extLst>
              <a:ext uri="{FF2B5EF4-FFF2-40B4-BE49-F238E27FC236}">
                <a16:creationId xmlns:a16="http://schemas.microsoft.com/office/drawing/2014/main" id="{5282C949-046D-CEB9-C848-B5B33B7DDE5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cxnSp>
        <p:nvCxnSpPr>
          <p:cNvPr id="9" name="Straight Arrow Connector 8">
            <a:extLst>
              <a:ext uri="{FF2B5EF4-FFF2-40B4-BE49-F238E27FC236}">
                <a16:creationId xmlns:a16="http://schemas.microsoft.com/office/drawing/2014/main" id="{C7C56B65-7980-55F2-6A2F-3AAB2642DF43}"/>
              </a:ext>
            </a:extLst>
          </p:cNvPr>
          <p:cNvCxnSpPr>
            <a:cxnSpLocks/>
          </p:cNvCxnSpPr>
          <p:nvPr/>
        </p:nvCxnSpPr>
        <p:spPr>
          <a:xfrm flipH="1" flipV="1">
            <a:off x="2423592" y="1772816"/>
            <a:ext cx="1368152" cy="56141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8AF2546-3456-C05F-8503-6EE9A6680471}"/>
              </a:ext>
            </a:extLst>
          </p:cNvPr>
          <p:cNvCxnSpPr>
            <a:cxnSpLocks/>
          </p:cNvCxnSpPr>
          <p:nvPr/>
        </p:nvCxnSpPr>
        <p:spPr>
          <a:xfrm>
            <a:off x="2423592" y="1988840"/>
            <a:ext cx="1368152" cy="560337"/>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9C7ABD4-82EC-86D1-8330-E2343DC15B9B}"/>
              </a:ext>
            </a:extLst>
          </p:cNvPr>
          <p:cNvSpPr/>
          <p:nvPr/>
        </p:nvSpPr>
        <p:spPr>
          <a:xfrm rot="1346040">
            <a:off x="2301918" y="1565924"/>
            <a:ext cx="2358338" cy="584775"/>
          </a:xfrm>
          <a:prstGeom prst="rect">
            <a:avLst/>
          </a:prstGeom>
          <a:noFill/>
        </p:spPr>
        <p:txBody>
          <a:bodyPr wrap="none" lIns="91440" tIns="45720" rIns="91440" bIns="45720">
            <a:spAutoFit/>
          </a:bodyPr>
          <a:lstStyle/>
          <a:p>
            <a:pPr algn="ctr"/>
            <a:r>
              <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ICD SHOCKS</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9" name="Rectangle 18">
            <a:extLst>
              <a:ext uri="{FF2B5EF4-FFF2-40B4-BE49-F238E27FC236}">
                <a16:creationId xmlns:a16="http://schemas.microsoft.com/office/drawing/2014/main" id="{31257349-42AB-EC53-7F75-B1C7EDA697E2}"/>
              </a:ext>
            </a:extLst>
          </p:cNvPr>
          <p:cNvSpPr/>
          <p:nvPr/>
        </p:nvSpPr>
        <p:spPr>
          <a:xfrm>
            <a:off x="412604" y="1138058"/>
            <a:ext cx="2011936"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cap="none" spc="0" dirty="0">
                <a:ln/>
                <a:solidFill>
                  <a:schemeClr val="accent3"/>
                </a:solidFill>
                <a:effectLst/>
              </a:rPr>
              <a:t>ELEVATED</a:t>
            </a:r>
            <a:r>
              <a:rPr lang="en-US" sz="2000" b="1" cap="none" spc="0" dirty="0">
                <a:ln/>
                <a:solidFill>
                  <a:schemeClr val="accent3"/>
                </a:solidFill>
                <a:effectLst/>
              </a:rPr>
              <a:t> SYMPATHETIC TONE</a:t>
            </a:r>
          </a:p>
        </p:txBody>
      </p:sp>
    </p:spTree>
    <p:extLst>
      <p:ext uri="{BB962C8B-B14F-4D97-AF65-F5344CB8AC3E}">
        <p14:creationId xmlns:p14="http://schemas.microsoft.com/office/powerpoint/2010/main" val="256088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4203-5A37-C95F-68C8-250BE77A2BAD}"/>
              </a:ext>
            </a:extLst>
          </p:cNvPr>
          <p:cNvSpPr>
            <a:spLocks noGrp="1"/>
          </p:cNvSpPr>
          <p:nvPr>
            <p:ph type="title"/>
          </p:nvPr>
        </p:nvSpPr>
        <p:spPr/>
        <p:txBody>
          <a:bodyPr/>
          <a:lstStyle/>
          <a:p>
            <a:r>
              <a:rPr lang="en-US" dirty="0"/>
              <a:t>Acute management</a:t>
            </a:r>
            <a:endParaRPr lang="en-IN" dirty="0"/>
          </a:p>
        </p:txBody>
      </p:sp>
      <p:sp>
        <p:nvSpPr>
          <p:cNvPr id="3" name="Content Placeholder 2">
            <a:extLst>
              <a:ext uri="{FF2B5EF4-FFF2-40B4-BE49-F238E27FC236}">
                <a16:creationId xmlns:a16="http://schemas.microsoft.com/office/drawing/2014/main" id="{1F246E34-E269-34FC-7881-A9A3C49C26C3}"/>
              </a:ext>
            </a:extLst>
          </p:cNvPr>
          <p:cNvSpPr>
            <a:spLocks noGrp="1"/>
          </p:cNvSpPr>
          <p:nvPr>
            <p:ph sz="quarter" idx="13"/>
          </p:nvPr>
        </p:nvSpPr>
        <p:spPr/>
        <p:txBody>
          <a:bodyPr/>
          <a:lstStyle/>
          <a:p>
            <a:r>
              <a:rPr lang="en-US" dirty="0"/>
              <a:t>Initial Hemodynamic and Vital assessment</a:t>
            </a:r>
          </a:p>
          <a:p>
            <a:r>
              <a:rPr lang="en-US" dirty="0"/>
              <a:t>History:</a:t>
            </a:r>
          </a:p>
          <a:p>
            <a:pPr marL="457200" indent="-457200">
              <a:buAutoNum type="arabicParenR"/>
            </a:pPr>
            <a:r>
              <a:rPr lang="en-US" dirty="0"/>
              <a:t>History of heart disease / sudden cardiac death in family</a:t>
            </a:r>
          </a:p>
          <a:p>
            <a:pPr marL="457200" indent="-457200">
              <a:buAutoNum type="arabicParenR"/>
            </a:pPr>
            <a:r>
              <a:rPr lang="en-US" dirty="0"/>
              <a:t>Recently up-titrated or initiated drug</a:t>
            </a:r>
          </a:p>
          <a:p>
            <a:pPr marL="457200" indent="-457200">
              <a:buAutoNum type="arabicParenR"/>
            </a:pPr>
            <a:r>
              <a:rPr lang="en-US" dirty="0"/>
              <a:t>Condition precipitating electrolyte abnormalities</a:t>
            </a:r>
          </a:p>
          <a:p>
            <a:r>
              <a:rPr lang="en-US" dirty="0"/>
              <a:t>ECG</a:t>
            </a:r>
          </a:p>
          <a:p>
            <a:pPr marL="457200" indent="-457200">
              <a:buAutoNum type="arabicParenR"/>
            </a:pPr>
            <a:endParaRPr lang="en-IN" dirty="0"/>
          </a:p>
        </p:txBody>
      </p:sp>
      <p:sp>
        <p:nvSpPr>
          <p:cNvPr id="4" name="Picture Placeholder 3">
            <a:extLst>
              <a:ext uri="{FF2B5EF4-FFF2-40B4-BE49-F238E27FC236}">
                <a16:creationId xmlns:a16="http://schemas.microsoft.com/office/drawing/2014/main" id="{BC9A7F5A-2791-9D1F-0EF7-D8B4C44B2523}"/>
              </a:ext>
            </a:extLst>
          </p:cNvPr>
          <p:cNvSpPr>
            <a:spLocks noGrp="1"/>
          </p:cNvSpPr>
          <p:nvPr>
            <p:ph type="pic" sz="quarter" idx="15"/>
          </p:nvPr>
        </p:nvSpPr>
        <p:spPr/>
      </p:sp>
      <p:sp>
        <p:nvSpPr>
          <p:cNvPr id="5" name="Text Placeholder 4">
            <a:extLst>
              <a:ext uri="{FF2B5EF4-FFF2-40B4-BE49-F238E27FC236}">
                <a16:creationId xmlns:a16="http://schemas.microsoft.com/office/drawing/2014/main" id="{F89FE5DD-25F7-6697-549A-D99BEFBD006E}"/>
              </a:ext>
            </a:extLst>
          </p:cNvPr>
          <p:cNvSpPr>
            <a:spLocks noGrp="1"/>
          </p:cNvSpPr>
          <p:nvPr>
            <p:ph type="body" sz="quarter" idx="16"/>
          </p:nvPr>
        </p:nvSpPr>
        <p:spPr/>
        <p:txBody>
          <a:bodyPr/>
          <a:lstStyle/>
          <a:p>
            <a:endParaRPr lang="en-IN" dirty="0"/>
          </a:p>
        </p:txBody>
      </p:sp>
      <p:sp>
        <p:nvSpPr>
          <p:cNvPr id="6" name="Slide Number Placeholder 5">
            <a:extLst>
              <a:ext uri="{FF2B5EF4-FFF2-40B4-BE49-F238E27FC236}">
                <a16:creationId xmlns:a16="http://schemas.microsoft.com/office/drawing/2014/main" id="{328E474B-3FC8-45CD-B7BF-F0571381ADDF}"/>
              </a:ext>
            </a:extLst>
          </p:cNvPr>
          <p:cNvSpPr>
            <a:spLocks noGrp="1"/>
          </p:cNvSpPr>
          <p:nvPr>
            <p:ph type="sldNum" sz="quarter" idx="4"/>
          </p:nvPr>
        </p:nvSpPr>
        <p:spPr/>
        <p:txBody>
          <a:bodyPr/>
          <a:lstStyle/>
          <a:p>
            <a:fld id="{4FAB73BC-B049-4115-A692-8D63A059BFB8}" type="slidenum">
              <a:rPr lang="en-US" noProof="0" smtClean="0"/>
              <a:pPr/>
              <a:t>19</a:t>
            </a:fld>
            <a:endParaRPr lang="en-US" noProof="0" dirty="0"/>
          </a:p>
        </p:txBody>
      </p:sp>
      <p:pic>
        <p:nvPicPr>
          <p:cNvPr id="7" name="Picture Placeholder 5">
            <a:extLst>
              <a:ext uri="{FF2B5EF4-FFF2-40B4-BE49-F238E27FC236}">
                <a16:creationId xmlns:a16="http://schemas.microsoft.com/office/drawing/2014/main" id="{63585B9B-68FC-9712-BE88-177754BE117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9989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ventricular </a:t>
            </a:r>
            <a:r>
              <a:rPr lang="en-US" dirty="0" err="1"/>
              <a:t>arrythmiA</a:t>
            </a:r>
            <a:r>
              <a:rPr lang="en-US" dirty="0"/>
              <a:t>(VA)</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p:txBody>
          <a:bodyPr/>
          <a:lstStyle/>
          <a:p>
            <a:pPr marL="0" indent="0">
              <a:buNone/>
            </a:pPr>
            <a:r>
              <a:rPr lang="en-US" b="1" dirty="0"/>
              <a:t>Electrical Storm </a:t>
            </a:r>
            <a:r>
              <a:rPr lang="en-US" b="1" dirty="0">
                <a:sym typeface="Wingdings" panose="05000000000000000000" pitchFamily="2" charset="2"/>
              </a:rPr>
              <a:t> </a:t>
            </a:r>
            <a:r>
              <a:rPr lang="en-US" u="sng" dirty="0">
                <a:sym typeface="Wingdings" panose="05000000000000000000" pitchFamily="2" charset="2"/>
              </a:rPr>
              <a:t>&gt;</a:t>
            </a:r>
            <a:r>
              <a:rPr lang="en-US" dirty="0">
                <a:sym typeface="Wingdings" panose="05000000000000000000" pitchFamily="2" charset="2"/>
              </a:rPr>
              <a:t> 3 sustained VA occurring within 24 hours, separated by 5 minutes, each requiring termination by an intervention</a:t>
            </a:r>
          </a:p>
          <a:p>
            <a:pPr marL="0" indent="0">
              <a:buNone/>
            </a:pPr>
            <a:endParaRPr lang="en-US" dirty="0">
              <a:sym typeface="Wingdings" panose="05000000000000000000" pitchFamily="2" charset="2"/>
            </a:endParaRPr>
          </a:p>
          <a:p>
            <a:pPr marL="0" indent="0">
              <a:buNone/>
            </a:pPr>
            <a:r>
              <a:rPr lang="en-US" b="1" dirty="0">
                <a:sym typeface="Wingdings" panose="05000000000000000000" pitchFamily="2" charset="2"/>
              </a:rPr>
              <a:t>Clustered VAs  </a:t>
            </a:r>
            <a:r>
              <a:rPr lang="en-US" b="1" u="sng" dirty="0">
                <a:sym typeface="Wingdings" panose="05000000000000000000" pitchFamily="2" charset="2"/>
              </a:rPr>
              <a:t>&gt;</a:t>
            </a:r>
            <a:r>
              <a:rPr lang="en-US" dirty="0">
                <a:sym typeface="Wingdings" panose="05000000000000000000" pitchFamily="2" charset="2"/>
              </a:rPr>
              <a:t> 2 Sustained VA events within 3 months</a:t>
            </a:r>
          </a:p>
          <a:p>
            <a:pPr marL="0" indent="0">
              <a:buNone/>
            </a:pPr>
            <a:endParaRPr lang="en-US" b="1" dirty="0">
              <a:sym typeface="Wingdings" panose="05000000000000000000" pitchFamily="2" charset="2"/>
            </a:endParaRPr>
          </a:p>
          <a:p>
            <a:pPr marL="0" indent="0">
              <a:buNone/>
            </a:pPr>
            <a:r>
              <a:rPr lang="en-US" b="1" dirty="0">
                <a:sym typeface="Wingdings" panose="05000000000000000000" pitchFamily="2" charset="2"/>
              </a:rPr>
              <a:t>Incessant VTs  </a:t>
            </a:r>
            <a:r>
              <a:rPr lang="en-US" dirty="0" err="1">
                <a:sym typeface="Wingdings" panose="05000000000000000000" pitchFamily="2" charset="2"/>
              </a:rPr>
              <a:t>Continous</a:t>
            </a:r>
            <a:r>
              <a:rPr lang="en-US" dirty="0">
                <a:sym typeface="Wingdings" panose="05000000000000000000" pitchFamily="2" charset="2"/>
              </a:rPr>
              <a:t> sustained VT that recur promptly despite repeated intervention for termination over several hours.</a:t>
            </a:r>
            <a:endParaRPr lang="en-US" b="1" dirty="0"/>
          </a:p>
        </p:txBody>
      </p:sp>
      <p:sp>
        <p:nvSpPr>
          <p:cNvPr id="2" name="Text Placeholder 1">
            <a:extLst>
              <a:ext uri="{FF2B5EF4-FFF2-40B4-BE49-F238E27FC236}">
                <a16:creationId xmlns:a16="http://schemas.microsoft.com/office/drawing/2014/main" id="{E4C965B6-7E38-4D37-8DC4-198F7E2181D5}"/>
              </a:ext>
            </a:extLst>
          </p:cNvPr>
          <p:cNvSpPr>
            <a:spLocks noGrp="1"/>
          </p:cNvSpPr>
          <p:nvPr>
            <p:ph type="body" sz="quarter" idx="16"/>
          </p:nvPr>
        </p:nvSpPr>
        <p:spPr/>
        <p:txBody>
          <a:bodyPr/>
          <a:lstStyle/>
          <a:p>
            <a:r>
              <a:rPr lang="en-US" dirty="0"/>
              <a:t>DEFINITION OF SUBTYPES</a:t>
            </a:r>
          </a:p>
        </p:txBody>
      </p:sp>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Tree>
    <p:extLst>
      <p:ext uri="{BB962C8B-B14F-4D97-AF65-F5344CB8AC3E}">
        <p14:creationId xmlns:p14="http://schemas.microsoft.com/office/powerpoint/2010/main" val="1074725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73F12-5FE9-1035-1F2B-CBD62E4AD65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B38611C-190B-46DA-DB81-4C3440656CDE}"/>
              </a:ext>
            </a:extLst>
          </p:cNvPr>
          <p:cNvSpPr>
            <a:spLocks noGrp="1"/>
          </p:cNvSpPr>
          <p:nvPr>
            <p:ph sz="quarter" idx="13"/>
          </p:nvPr>
        </p:nvSpPr>
        <p:spPr/>
        <p:txBody>
          <a:bodyPr/>
          <a:lstStyle/>
          <a:p>
            <a:endParaRPr lang="en-IN"/>
          </a:p>
        </p:txBody>
      </p:sp>
      <p:sp>
        <p:nvSpPr>
          <p:cNvPr id="4" name="Picture Placeholder 3">
            <a:extLst>
              <a:ext uri="{FF2B5EF4-FFF2-40B4-BE49-F238E27FC236}">
                <a16:creationId xmlns:a16="http://schemas.microsoft.com/office/drawing/2014/main" id="{2712EF81-693E-1BC6-BB6A-90295FF54128}"/>
              </a:ext>
            </a:extLst>
          </p:cNvPr>
          <p:cNvSpPr>
            <a:spLocks noGrp="1"/>
          </p:cNvSpPr>
          <p:nvPr>
            <p:ph type="pic" sz="quarter" idx="15"/>
          </p:nvPr>
        </p:nvSpPr>
        <p:spPr/>
      </p:sp>
      <p:sp>
        <p:nvSpPr>
          <p:cNvPr id="5" name="Text Placeholder 4">
            <a:extLst>
              <a:ext uri="{FF2B5EF4-FFF2-40B4-BE49-F238E27FC236}">
                <a16:creationId xmlns:a16="http://schemas.microsoft.com/office/drawing/2014/main" id="{9CABC181-5D19-9347-7B5B-7A4D6985464A}"/>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50C26CB6-0DA8-5C24-1ECB-84009E360561}"/>
              </a:ext>
            </a:extLst>
          </p:cNvPr>
          <p:cNvSpPr>
            <a:spLocks noGrp="1"/>
          </p:cNvSpPr>
          <p:nvPr>
            <p:ph type="sldNum" sz="quarter" idx="4"/>
          </p:nvPr>
        </p:nvSpPr>
        <p:spPr/>
        <p:txBody>
          <a:bodyPr/>
          <a:lstStyle/>
          <a:p>
            <a:fld id="{4FAB73BC-B049-4115-A692-8D63A059BFB8}" type="slidenum">
              <a:rPr lang="en-US" noProof="0" smtClean="0"/>
              <a:pPr/>
              <a:t>20</a:t>
            </a:fld>
            <a:endParaRPr lang="en-US" noProof="0" dirty="0"/>
          </a:p>
        </p:txBody>
      </p:sp>
      <p:pic>
        <p:nvPicPr>
          <p:cNvPr id="10" name="Picture 9">
            <a:extLst>
              <a:ext uri="{FF2B5EF4-FFF2-40B4-BE49-F238E27FC236}">
                <a16:creationId xmlns:a16="http://schemas.microsoft.com/office/drawing/2014/main" id="{E3414F36-1751-DAD4-3DA3-D5FEA7088986}"/>
              </a:ext>
            </a:extLst>
          </p:cNvPr>
          <p:cNvPicPr>
            <a:picLocks noChangeAspect="1"/>
          </p:cNvPicPr>
          <p:nvPr/>
        </p:nvPicPr>
        <p:blipFill>
          <a:blip r:embed="rId3"/>
          <a:stretch>
            <a:fillRect/>
          </a:stretch>
        </p:blipFill>
        <p:spPr>
          <a:xfrm>
            <a:off x="0" y="-44248"/>
            <a:ext cx="12192000" cy="7001640"/>
          </a:xfrm>
          <a:prstGeom prst="rect">
            <a:avLst/>
          </a:prstGeom>
        </p:spPr>
      </p:pic>
    </p:spTree>
    <p:extLst>
      <p:ext uri="{BB962C8B-B14F-4D97-AF65-F5344CB8AC3E}">
        <p14:creationId xmlns:p14="http://schemas.microsoft.com/office/powerpoint/2010/main" val="2830827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6C5E2-A26E-946E-0B89-1C543ABAE110}"/>
              </a:ext>
            </a:extLst>
          </p:cNvPr>
          <p:cNvSpPr>
            <a:spLocks noGrp="1"/>
          </p:cNvSpPr>
          <p:nvPr>
            <p:ph type="title"/>
          </p:nvPr>
        </p:nvSpPr>
        <p:spPr/>
        <p:txBody>
          <a:bodyPr/>
          <a:lstStyle/>
          <a:p>
            <a:r>
              <a:rPr lang="en-US" dirty="0"/>
              <a:t> </a:t>
            </a:r>
            <a:endParaRPr lang="en-IN" dirty="0"/>
          </a:p>
        </p:txBody>
      </p:sp>
      <p:sp>
        <p:nvSpPr>
          <p:cNvPr id="3" name="Content Placeholder 2">
            <a:extLst>
              <a:ext uri="{FF2B5EF4-FFF2-40B4-BE49-F238E27FC236}">
                <a16:creationId xmlns:a16="http://schemas.microsoft.com/office/drawing/2014/main" id="{471B4E8B-1C91-91EF-B467-07B48C708D4A}"/>
              </a:ext>
            </a:extLst>
          </p:cNvPr>
          <p:cNvSpPr>
            <a:spLocks noGrp="1"/>
          </p:cNvSpPr>
          <p:nvPr>
            <p:ph sz="quarter" idx="13"/>
          </p:nvPr>
        </p:nvSpPr>
        <p:spPr>
          <a:xfrm>
            <a:off x="318855" y="692696"/>
            <a:ext cx="10288693" cy="3660648"/>
          </a:xfrm>
        </p:spPr>
        <p:txBody>
          <a:bodyPr/>
          <a:lstStyle/>
          <a:p>
            <a:pPr>
              <a:buFont typeface="Wingdings" panose="05000000000000000000" pitchFamily="2" charset="2"/>
              <a:buChar char="Ø"/>
            </a:pPr>
            <a:r>
              <a:rPr lang="en-US" dirty="0">
                <a:sym typeface="Wingdings" panose="05000000000000000000" pitchFamily="2" charset="2"/>
              </a:rPr>
              <a:t>QRS fragmentation, Pathological q waves  </a:t>
            </a:r>
            <a:r>
              <a:rPr lang="en-US" dirty="0" err="1">
                <a:sym typeface="Wingdings" panose="05000000000000000000" pitchFamily="2" charset="2"/>
              </a:rPr>
              <a:t>cCAD</a:t>
            </a:r>
            <a:endParaRPr lang="en-US" dirty="0">
              <a:sym typeface="Wingdings" panose="05000000000000000000" pitchFamily="2" charset="2"/>
            </a:endParaRPr>
          </a:p>
          <a:p>
            <a:pPr>
              <a:buFont typeface="Wingdings" panose="05000000000000000000" pitchFamily="2" charset="2"/>
              <a:buChar char="Ø"/>
            </a:pPr>
            <a:r>
              <a:rPr lang="en-US" dirty="0">
                <a:sym typeface="Wingdings" panose="05000000000000000000" pitchFamily="2" charset="2"/>
              </a:rPr>
              <a:t>STEMI</a:t>
            </a:r>
          </a:p>
          <a:p>
            <a:pPr>
              <a:buFont typeface="Wingdings" panose="05000000000000000000" pitchFamily="2" charset="2"/>
              <a:buChar char="Ø"/>
            </a:pPr>
            <a:r>
              <a:rPr lang="en-US" dirty="0">
                <a:sym typeface="Wingdings" panose="05000000000000000000" pitchFamily="2" charset="2"/>
              </a:rPr>
              <a:t>QTc interval</a:t>
            </a:r>
          </a:p>
          <a:p>
            <a:pPr marL="0" indent="0">
              <a:buNone/>
            </a:pPr>
            <a:endParaRPr lang="en-US" dirty="0">
              <a:sym typeface="Wingdings" panose="05000000000000000000" pitchFamily="2" charset="2"/>
            </a:endParaRPr>
          </a:p>
          <a:p>
            <a:pPr marL="457200" indent="-457200">
              <a:buAutoNum type="arabicParenR"/>
            </a:pPr>
            <a:endParaRPr lang="en-US" dirty="0">
              <a:sym typeface="Wingdings" panose="05000000000000000000" pitchFamily="2" charset="2"/>
            </a:endParaRPr>
          </a:p>
        </p:txBody>
      </p:sp>
      <p:sp>
        <p:nvSpPr>
          <p:cNvPr id="4" name="Picture Placeholder 3">
            <a:extLst>
              <a:ext uri="{FF2B5EF4-FFF2-40B4-BE49-F238E27FC236}">
                <a16:creationId xmlns:a16="http://schemas.microsoft.com/office/drawing/2014/main" id="{437A5AE3-C63F-1B70-1C89-844848022858}"/>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D7638577-6E6D-3943-10A7-DDC39CA12438}"/>
              </a:ext>
            </a:extLst>
          </p:cNvPr>
          <p:cNvSpPr>
            <a:spLocks noGrp="1"/>
          </p:cNvSpPr>
          <p:nvPr>
            <p:ph type="sldNum" sz="quarter" idx="4"/>
          </p:nvPr>
        </p:nvSpPr>
        <p:spPr/>
        <p:txBody>
          <a:bodyPr/>
          <a:lstStyle/>
          <a:p>
            <a:fld id="{4FAB73BC-B049-4115-A692-8D63A059BFB8}" type="slidenum">
              <a:rPr lang="en-US" noProof="0" smtClean="0"/>
              <a:pPr/>
              <a:t>21</a:t>
            </a:fld>
            <a:endParaRPr lang="en-US" noProof="0" dirty="0"/>
          </a:p>
        </p:txBody>
      </p:sp>
      <p:pic>
        <p:nvPicPr>
          <p:cNvPr id="7" name="Picture Placeholder 5">
            <a:extLst>
              <a:ext uri="{FF2B5EF4-FFF2-40B4-BE49-F238E27FC236}">
                <a16:creationId xmlns:a16="http://schemas.microsoft.com/office/drawing/2014/main" id="{00CF8434-725A-7160-8A7D-F8F9415923C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A9D08E3E-A3A6-CF9A-75FD-80573BD25E12}"/>
              </a:ext>
            </a:extLst>
          </p:cNvPr>
          <p:cNvPicPr>
            <a:picLocks noChangeAspect="1"/>
          </p:cNvPicPr>
          <p:nvPr/>
        </p:nvPicPr>
        <p:blipFill>
          <a:blip r:embed="rId4"/>
          <a:stretch>
            <a:fillRect/>
          </a:stretch>
        </p:blipFill>
        <p:spPr>
          <a:xfrm>
            <a:off x="325824" y="2206751"/>
            <a:ext cx="5315962" cy="3660649"/>
          </a:xfrm>
          <a:prstGeom prst="rect">
            <a:avLst/>
          </a:prstGeom>
        </p:spPr>
      </p:pic>
      <p:pic>
        <p:nvPicPr>
          <p:cNvPr id="12" name="Picture 11">
            <a:extLst>
              <a:ext uri="{FF2B5EF4-FFF2-40B4-BE49-F238E27FC236}">
                <a16:creationId xmlns:a16="http://schemas.microsoft.com/office/drawing/2014/main" id="{3DAB928C-134B-0E9B-4A91-C88AAF644841}"/>
              </a:ext>
            </a:extLst>
          </p:cNvPr>
          <p:cNvPicPr>
            <a:picLocks noChangeAspect="1"/>
          </p:cNvPicPr>
          <p:nvPr/>
        </p:nvPicPr>
        <p:blipFill>
          <a:blip r:embed="rId5"/>
          <a:stretch>
            <a:fillRect/>
          </a:stretch>
        </p:blipFill>
        <p:spPr>
          <a:xfrm>
            <a:off x="6096000" y="2206751"/>
            <a:ext cx="5614594" cy="3736866"/>
          </a:xfrm>
          <a:prstGeom prst="rect">
            <a:avLst/>
          </a:prstGeom>
        </p:spPr>
      </p:pic>
    </p:spTree>
    <p:extLst>
      <p:ext uri="{BB962C8B-B14F-4D97-AF65-F5344CB8AC3E}">
        <p14:creationId xmlns:p14="http://schemas.microsoft.com/office/powerpoint/2010/main" val="3261651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7364-A820-6EB9-488D-88DEC8C3E856}"/>
              </a:ext>
            </a:extLst>
          </p:cNvPr>
          <p:cNvSpPr>
            <a:spLocks noGrp="1"/>
          </p:cNvSpPr>
          <p:nvPr>
            <p:ph type="title"/>
          </p:nvPr>
        </p:nvSpPr>
        <p:spPr/>
        <p:txBody>
          <a:bodyPr/>
          <a:lstStyle/>
          <a:p>
            <a:r>
              <a:rPr lang="en-US" dirty="0" err="1"/>
              <a:t>cpvt</a:t>
            </a:r>
            <a:endParaRPr lang="en-IN" dirty="0"/>
          </a:p>
        </p:txBody>
      </p:sp>
      <p:sp>
        <p:nvSpPr>
          <p:cNvPr id="3" name="Content Placeholder 2">
            <a:extLst>
              <a:ext uri="{FF2B5EF4-FFF2-40B4-BE49-F238E27FC236}">
                <a16:creationId xmlns:a16="http://schemas.microsoft.com/office/drawing/2014/main" id="{500BD6D4-80FF-2529-220F-C3BEA9FCB398}"/>
              </a:ext>
            </a:extLst>
          </p:cNvPr>
          <p:cNvSpPr>
            <a:spLocks noGrp="1"/>
          </p:cNvSpPr>
          <p:nvPr>
            <p:ph sz="quarter" idx="13"/>
          </p:nvPr>
        </p:nvSpPr>
        <p:spPr>
          <a:xfrm>
            <a:off x="548640" y="3161364"/>
            <a:ext cx="10288693" cy="3660648"/>
          </a:xfrm>
        </p:spPr>
        <p:txBody>
          <a:bodyPr/>
          <a:lstStyle/>
          <a:p>
            <a:r>
              <a:rPr lang="en-US" dirty="0"/>
              <a:t>35% </a:t>
            </a:r>
            <a:r>
              <a:rPr lang="en-US" dirty="0">
                <a:sym typeface="Wingdings" panose="05000000000000000000" pitchFamily="2" charset="2"/>
              </a:rPr>
              <a:t> Bidirectional VT</a:t>
            </a:r>
            <a:r>
              <a:rPr lang="en-IN" dirty="0">
                <a:sym typeface="Wingdings" panose="05000000000000000000" pitchFamily="2" charset="2"/>
              </a:rPr>
              <a:t> ;</a:t>
            </a:r>
          </a:p>
          <a:p>
            <a:r>
              <a:rPr lang="en-IN" dirty="0">
                <a:sym typeface="Wingdings" panose="05000000000000000000" pitchFamily="2" charset="2"/>
              </a:rPr>
              <a:t>Syncopal episode induced by exercise or emotion in a child</a:t>
            </a:r>
          </a:p>
          <a:p>
            <a:r>
              <a:rPr lang="en-IN" dirty="0">
                <a:sym typeface="Wingdings" panose="05000000000000000000" pitchFamily="2" charset="2"/>
              </a:rPr>
              <a:t>VAs  when sinus rate exceeds individual threshold rate ( usually at 110-130/min) – Exercise testing</a:t>
            </a:r>
          </a:p>
          <a:p>
            <a:r>
              <a:rPr lang="en-IN" dirty="0">
                <a:sym typeface="Wingdings" panose="05000000000000000000" pitchFamily="2" charset="2"/>
              </a:rPr>
              <a:t>Sometimes exercise provoked arrythmia can be demonstrated only after a delay of months or more after the first syncopal episode  need for repeat TMT if there is high suspicion</a:t>
            </a:r>
          </a:p>
          <a:p>
            <a:pPr marL="0" indent="0">
              <a:buNone/>
            </a:pPr>
            <a:endParaRPr lang="en-US" dirty="0">
              <a:sym typeface="Wingdings" panose="05000000000000000000" pitchFamily="2" charset="2"/>
            </a:endParaRPr>
          </a:p>
        </p:txBody>
      </p:sp>
      <p:sp>
        <p:nvSpPr>
          <p:cNvPr id="4" name="Picture Placeholder 3">
            <a:extLst>
              <a:ext uri="{FF2B5EF4-FFF2-40B4-BE49-F238E27FC236}">
                <a16:creationId xmlns:a16="http://schemas.microsoft.com/office/drawing/2014/main" id="{8FA3223B-3AE1-DB01-DA93-2A18602D9F25}"/>
              </a:ext>
            </a:extLst>
          </p:cNvPr>
          <p:cNvSpPr>
            <a:spLocks noGrp="1"/>
          </p:cNvSpPr>
          <p:nvPr>
            <p:ph type="pic" sz="quarter" idx="15"/>
          </p:nvPr>
        </p:nvSpPr>
        <p:spPr/>
      </p:sp>
      <p:sp>
        <p:nvSpPr>
          <p:cNvPr id="5" name="Text Placeholder 4">
            <a:extLst>
              <a:ext uri="{FF2B5EF4-FFF2-40B4-BE49-F238E27FC236}">
                <a16:creationId xmlns:a16="http://schemas.microsoft.com/office/drawing/2014/main" id="{183E4810-DFC5-82FA-22E3-A72752351005}"/>
              </a:ext>
            </a:extLst>
          </p:cNvPr>
          <p:cNvSpPr>
            <a:spLocks noGrp="1"/>
          </p:cNvSpPr>
          <p:nvPr>
            <p:ph type="body" sz="quarter" idx="16"/>
          </p:nvPr>
        </p:nvSpPr>
        <p:spPr>
          <a:xfrm>
            <a:off x="548640" y="2019520"/>
            <a:ext cx="10837333" cy="424732"/>
          </a:xfrm>
        </p:spPr>
        <p:txBody>
          <a:bodyPr/>
          <a:lstStyle/>
          <a:p>
            <a:r>
              <a:rPr lang="en-US" dirty="0"/>
              <a:t>Electrocardiographic features </a:t>
            </a:r>
            <a:r>
              <a:rPr lang="en-US" baseline="30000" dirty="0" err="1"/>
              <a:t>Braundwald</a:t>
            </a:r>
            <a:endParaRPr lang="en-IN" baseline="30000" dirty="0"/>
          </a:p>
        </p:txBody>
      </p:sp>
      <p:sp>
        <p:nvSpPr>
          <p:cNvPr id="6" name="Slide Number Placeholder 5">
            <a:extLst>
              <a:ext uri="{FF2B5EF4-FFF2-40B4-BE49-F238E27FC236}">
                <a16:creationId xmlns:a16="http://schemas.microsoft.com/office/drawing/2014/main" id="{E291FAC6-6ACF-2AEB-84CE-9B6E92DBDB21}"/>
              </a:ext>
            </a:extLst>
          </p:cNvPr>
          <p:cNvSpPr>
            <a:spLocks noGrp="1"/>
          </p:cNvSpPr>
          <p:nvPr>
            <p:ph type="sldNum" sz="quarter" idx="4"/>
          </p:nvPr>
        </p:nvSpPr>
        <p:spPr/>
        <p:txBody>
          <a:bodyPr/>
          <a:lstStyle/>
          <a:p>
            <a:fld id="{4FAB73BC-B049-4115-A692-8D63A059BFB8}" type="slidenum">
              <a:rPr lang="en-US" noProof="0" smtClean="0"/>
              <a:pPr/>
              <a:t>22</a:t>
            </a:fld>
            <a:endParaRPr lang="en-US" noProof="0" dirty="0"/>
          </a:p>
        </p:txBody>
      </p:sp>
      <p:pic>
        <p:nvPicPr>
          <p:cNvPr id="7" name="Picture Placeholder 5">
            <a:extLst>
              <a:ext uri="{FF2B5EF4-FFF2-40B4-BE49-F238E27FC236}">
                <a16:creationId xmlns:a16="http://schemas.microsoft.com/office/drawing/2014/main" id="{ED70C949-51BD-AE12-8AB3-4C8B194734A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551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84B06-898F-09DF-9A21-774E662375F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60406C2-20BC-5AB6-DD65-910BC39B95E6}"/>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65B5D455-AAC3-977E-7DC2-0CBDF3F0846D}"/>
              </a:ext>
            </a:extLst>
          </p:cNvPr>
          <p:cNvSpPr>
            <a:spLocks noGrp="1"/>
          </p:cNvSpPr>
          <p:nvPr>
            <p:ph type="pic" sz="quarter" idx="15"/>
          </p:nvPr>
        </p:nvSpPr>
        <p:spPr/>
      </p:sp>
      <p:sp>
        <p:nvSpPr>
          <p:cNvPr id="5" name="Text Placeholder 4">
            <a:extLst>
              <a:ext uri="{FF2B5EF4-FFF2-40B4-BE49-F238E27FC236}">
                <a16:creationId xmlns:a16="http://schemas.microsoft.com/office/drawing/2014/main" id="{8C525D78-3FF6-8B0D-5893-3C51F27BEB8C}"/>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5764A28A-A562-5401-4CF1-BAED1F272A32}"/>
              </a:ext>
            </a:extLst>
          </p:cNvPr>
          <p:cNvSpPr>
            <a:spLocks noGrp="1"/>
          </p:cNvSpPr>
          <p:nvPr>
            <p:ph type="sldNum" sz="quarter" idx="4"/>
          </p:nvPr>
        </p:nvSpPr>
        <p:spPr/>
        <p:txBody>
          <a:bodyPr/>
          <a:lstStyle/>
          <a:p>
            <a:fld id="{4FAB73BC-B049-4115-A692-8D63A059BFB8}" type="slidenum">
              <a:rPr lang="en-US" noProof="0" smtClean="0"/>
              <a:pPr/>
              <a:t>23</a:t>
            </a:fld>
            <a:endParaRPr lang="en-US" noProof="0" dirty="0"/>
          </a:p>
        </p:txBody>
      </p:sp>
      <p:graphicFrame>
        <p:nvGraphicFramePr>
          <p:cNvPr id="8" name="Table 7">
            <a:extLst>
              <a:ext uri="{FF2B5EF4-FFF2-40B4-BE49-F238E27FC236}">
                <a16:creationId xmlns:a16="http://schemas.microsoft.com/office/drawing/2014/main" id="{2860E012-504A-416C-32C8-212E7348FF80}"/>
              </a:ext>
            </a:extLst>
          </p:cNvPr>
          <p:cNvGraphicFramePr>
            <a:graphicFrameLocks noGrp="1"/>
          </p:cNvGraphicFramePr>
          <p:nvPr>
            <p:extLst>
              <p:ext uri="{D42A27DB-BD31-4B8C-83A1-F6EECF244321}">
                <p14:modId xmlns:p14="http://schemas.microsoft.com/office/powerpoint/2010/main" val="270829355"/>
              </p:ext>
            </p:extLst>
          </p:nvPr>
        </p:nvGraphicFramePr>
        <p:xfrm>
          <a:off x="0" y="457200"/>
          <a:ext cx="7105329" cy="6400802"/>
        </p:xfrm>
        <a:graphic>
          <a:graphicData uri="http://schemas.openxmlformats.org/drawingml/2006/table">
            <a:tbl>
              <a:tblPr firstRow="1" bandRow="1">
                <a:tableStyleId>{BDBED569-4797-4DF1-A0F4-6AAB3CD982D8}</a:tableStyleId>
              </a:tblPr>
              <a:tblGrid>
                <a:gridCol w="7105329">
                  <a:extLst>
                    <a:ext uri="{9D8B030D-6E8A-4147-A177-3AD203B41FA5}">
                      <a16:colId xmlns:a16="http://schemas.microsoft.com/office/drawing/2014/main" val="119809918"/>
                    </a:ext>
                  </a:extLst>
                </a:gridCol>
              </a:tblGrid>
              <a:tr h="1168840">
                <a:tc>
                  <a:txBody>
                    <a:bodyPr/>
                    <a:lstStyle/>
                    <a:p>
                      <a:r>
                        <a:rPr lang="en-US" dirty="0"/>
                        <a:t>PVC OF CPVT VS HEALTHY CONTROLS DURING TMT</a:t>
                      </a:r>
                      <a:endParaRPr lang="en-IN" dirty="0"/>
                    </a:p>
                  </a:txBody>
                  <a:tcPr/>
                </a:tc>
                <a:extLst>
                  <a:ext uri="{0D108BD9-81ED-4DB2-BD59-A6C34878D82A}">
                    <a16:rowId xmlns:a16="http://schemas.microsoft.com/office/drawing/2014/main" val="1467830910"/>
                  </a:ext>
                </a:extLst>
              </a:tr>
              <a:tr h="677187">
                <a:tc>
                  <a:txBody>
                    <a:bodyPr/>
                    <a:lstStyle/>
                    <a:p>
                      <a:r>
                        <a:rPr lang="en-US" sz="2400" dirty="0"/>
                        <a:t>Larger number of PVC</a:t>
                      </a:r>
                      <a:endParaRPr lang="en-IN" sz="2400" dirty="0"/>
                    </a:p>
                  </a:txBody>
                  <a:tcPr/>
                </a:tc>
                <a:extLst>
                  <a:ext uri="{0D108BD9-81ED-4DB2-BD59-A6C34878D82A}">
                    <a16:rowId xmlns:a16="http://schemas.microsoft.com/office/drawing/2014/main" val="185651826"/>
                  </a:ext>
                </a:extLst>
              </a:tr>
              <a:tr h="677187">
                <a:tc>
                  <a:txBody>
                    <a:bodyPr/>
                    <a:lstStyle/>
                    <a:p>
                      <a:r>
                        <a:rPr lang="en-US" sz="2400" dirty="0"/>
                        <a:t>First appearance at high workload</a:t>
                      </a:r>
                      <a:endParaRPr lang="en-IN" sz="2400" dirty="0"/>
                    </a:p>
                  </a:txBody>
                  <a:tcPr/>
                </a:tc>
                <a:extLst>
                  <a:ext uri="{0D108BD9-81ED-4DB2-BD59-A6C34878D82A}">
                    <a16:rowId xmlns:a16="http://schemas.microsoft.com/office/drawing/2014/main" val="3711415891"/>
                  </a:ext>
                </a:extLst>
              </a:tr>
              <a:tr h="677187">
                <a:tc>
                  <a:txBody>
                    <a:bodyPr/>
                    <a:lstStyle/>
                    <a:p>
                      <a:r>
                        <a:rPr lang="en-US" sz="2400" dirty="0"/>
                        <a:t>LBBB and inferior axis</a:t>
                      </a:r>
                      <a:endParaRPr lang="en-IN" sz="2400" dirty="0"/>
                    </a:p>
                  </a:txBody>
                  <a:tcPr/>
                </a:tc>
                <a:extLst>
                  <a:ext uri="{0D108BD9-81ED-4DB2-BD59-A6C34878D82A}">
                    <a16:rowId xmlns:a16="http://schemas.microsoft.com/office/drawing/2014/main" val="3366887240"/>
                  </a:ext>
                </a:extLst>
              </a:tr>
              <a:tr h="677187">
                <a:tc>
                  <a:txBody>
                    <a:bodyPr/>
                    <a:lstStyle/>
                    <a:p>
                      <a:r>
                        <a:rPr lang="en-US" sz="2400" dirty="0"/>
                        <a:t>Bigeminy or trigeminy at peak stress</a:t>
                      </a:r>
                      <a:endParaRPr lang="en-IN" sz="2400" dirty="0"/>
                    </a:p>
                  </a:txBody>
                  <a:tcPr/>
                </a:tc>
                <a:extLst>
                  <a:ext uri="{0D108BD9-81ED-4DB2-BD59-A6C34878D82A}">
                    <a16:rowId xmlns:a16="http://schemas.microsoft.com/office/drawing/2014/main" val="454243653"/>
                  </a:ext>
                </a:extLst>
              </a:tr>
              <a:tr h="677187">
                <a:tc>
                  <a:txBody>
                    <a:bodyPr/>
                    <a:lstStyle/>
                    <a:p>
                      <a:r>
                        <a:rPr lang="en-US" sz="2400" dirty="0"/>
                        <a:t>QRS &gt;120msec</a:t>
                      </a:r>
                      <a:endParaRPr lang="en-IN" sz="2400" dirty="0"/>
                    </a:p>
                  </a:txBody>
                  <a:tcPr/>
                </a:tc>
                <a:extLst>
                  <a:ext uri="{0D108BD9-81ED-4DB2-BD59-A6C34878D82A}">
                    <a16:rowId xmlns:a16="http://schemas.microsoft.com/office/drawing/2014/main" val="1303303267"/>
                  </a:ext>
                </a:extLst>
              </a:tr>
              <a:tr h="677187">
                <a:tc>
                  <a:txBody>
                    <a:bodyPr/>
                    <a:lstStyle/>
                    <a:p>
                      <a:r>
                        <a:rPr lang="en-US" sz="2400" dirty="0"/>
                        <a:t>Coupling interval &gt; 400msec</a:t>
                      </a:r>
                      <a:endParaRPr lang="en-IN" sz="2400" dirty="0"/>
                    </a:p>
                  </a:txBody>
                  <a:tcPr/>
                </a:tc>
                <a:extLst>
                  <a:ext uri="{0D108BD9-81ED-4DB2-BD59-A6C34878D82A}">
                    <a16:rowId xmlns:a16="http://schemas.microsoft.com/office/drawing/2014/main" val="3282823548"/>
                  </a:ext>
                </a:extLst>
              </a:tr>
              <a:tr h="1168840">
                <a:tc>
                  <a:txBody>
                    <a:bodyPr/>
                    <a:lstStyle/>
                    <a:p>
                      <a:r>
                        <a:rPr lang="en-US" sz="2400" dirty="0"/>
                        <a:t>Disappearance in first minute after recovery</a:t>
                      </a:r>
                      <a:endParaRPr lang="en-IN" sz="2400" dirty="0"/>
                    </a:p>
                  </a:txBody>
                  <a:tcPr/>
                </a:tc>
                <a:extLst>
                  <a:ext uri="{0D108BD9-81ED-4DB2-BD59-A6C34878D82A}">
                    <a16:rowId xmlns:a16="http://schemas.microsoft.com/office/drawing/2014/main" val="955279218"/>
                  </a:ext>
                </a:extLst>
              </a:tr>
            </a:tbl>
          </a:graphicData>
        </a:graphic>
      </p:graphicFrame>
      <p:sp>
        <p:nvSpPr>
          <p:cNvPr id="7" name="Rectangle 6">
            <a:extLst>
              <a:ext uri="{FF2B5EF4-FFF2-40B4-BE49-F238E27FC236}">
                <a16:creationId xmlns:a16="http://schemas.microsoft.com/office/drawing/2014/main" id="{D9036F1C-42A5-2417-DD89-FDE29552A607}"/>
              </a:ext>
            </a:extLst>
          </p:cNvPr>
          <p:cNvSpPr/>
          <p:nvPr/>
        </p:nvSpPr>
        <p:spPr>
          <a:xfrm>
            <a:off x="5483376" y="433165"/>
            <a:ext cx="4855957" cy="461665"/>
          </a:xfrm>
          <a:prstGeom prst="rect">
            <a:avLst/>
          </a:prstGeom>
          <a:noFill/>
        </p:spPr>
        <p:txBody>
          <a:bodyPr wrap="square" lIns="91440" tIns="45720" rIns="91440" bIns="45720">
            <a:spAutoFit/>
          </a:bodyPr>
          <a:lstStyle/>
          <a:p>
            <a:pPr algn="ctr"/>
            <a:r>
              <a:rPr lang="en-US" sz="2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Braunwald</a:t>
            </a: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IN"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6407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BAC0-18F4-6089-DB12-D34159BD92D6}"/>
              </a:ext>
            </a:extLst>
          </p:cNvPr>
          <p:cNvSpPr>
            <a:spLocks noGrp="1"/>
          </p:cNvSpPr>
          <p:nvPr>
            <p:ph type="title"/>
          </p:nvPr>
        </p:nvSpPr>
        <p:spPr/>
        <p:txBody>
          <a:bodyPr/>
          <a:lstStyle/>
          <a:p>
            <a:r>
              <a:rPr lang="en-US" dirty="0"/>
              <a:t>Vt- </a:t>
            </a:r>
            <a:r>
              <a:rPr lang="en-US" dirty="0" err="1"/>
              <a:t>lbbb</a:t>
            </a:r>
            <a:r>
              <a:rPr lang="en-US" dirty="0"/>
              <a:t> like and inferior axis</a:t>
            </a:r>
            <a:endParaRPr lang="en-IN" dirty="0"/>
          </a:p>
        </p:txBody>
      </p:sp>
      <p:sp>
        <p:nvSpPr>
          <p:cNvPr id="3" name="Content Placeholder 2">
            <a:extLst>
              <a:ext uri="{FF2B5EF4-FFF2-40B4-BE49-F238E27FC236}">
                <a16:creationId xmlns:a16="http://schemas.microsoft.com/office/drawing/2014/main" id="{D21288EC-0011-4E37-F44C-5691D9F38C12}"/>
              </a:ext>
            </a:extLst>
          </p:cNvPr>
          <p:cNvSpPr>
            <a:spLocks noGrp="1"/>
          </p:cNvSpPr>
          <p:nvPr>
            <p:ph sz="quarter" idx="13"/>
          </p:nvPr>
        </p:nvSpPr>
        <p:spPr/>
        <p:txBody>
          <a:bodyPr/>
          <a:lstStyle/>
          <a:p>
            <a:pPr marL="0" indent="0">
              <a:buNone/>
            </a:pPr>
            <a:r>
              <a:rPr lang="en-US" dirty="0"/>
              <a:t>50% of patients with ARVC can be normal at presentation</a:t>
            </a:r>
          </a:p>
          <a:p>
            <a:endParaRPr lang="en-US" dirty="0"/>
          </a:p>
          <a:p>
            <a:pPr marL="0" indent="0">
              <a:buNone/>
            </a:pPr>
            <a:r>
              <a:rPr lang="en-US" dirty="0"/>
              <a:t>Abnormal myocardial substrate in VT in ARVC</a:t>
            </a:r>
            <a:r>
              <a:rPr lang="en-US" baseline="30000" dirty="0"/>
              <a:t>[</a:t>
            </a:r>
            <a:r>
              <a:rPr lang="en-US" baseline="30000" dirty="0" err="1"/>
              <a:t>Braunwald</a:t>
            </a:r>
            <a:r>
              <a:rPr lang="en-US" baseline="30000" dirty="0"/>
              <a:t>]</a:t>
            </a:r>
          </a:p>
          <a:p>
            <a:pPr marL="457200" indent="-457200">
              <a:buAutoNum type="arabicParenR"/>
            </a:pPr>
            <a:r>
              <a:rPr lang="en-US" dirty="0"/>
              <a:t>QRS notching in </a:t>
            </a:r>
            <a:r>
              <a:rPr lang="en-US" dirty="0" err="1"/>
              <a:t>atleast</a:t>
            </a:r>
            <a:r>
              <a:rPr lang="en-US" dirty="0"/>
              <a:t> 2 leads</a:t>
            </a:r>
          </a:p>
          <a:p>
            <a:pPr marL="457200" indent="-457200">
              <a:buAutoNum type="arabicParenR"/>
            </a:pPr>
            <a:r>
              <a:rPr lang="en-US" dirty="0"/>
              <a:t>QRS duration in Lead 1 exceeding 120msec</a:t>
            </a:r>
          </a:p>
          <a:p>
            <a:pPr marL="457200" indent="-457200">
              <a:buAutoNum type="arabicParenR"/>
            </a:pPr>
            <a:r>
              <a:rPr lang="en-US" dirty="0"/>
              <a:t>Later precordial </a:t>
            </a:r>
            <a:r>
              <a:rPr lang="en-US" dirty="0" err="1"/>
              <a:t>transistion</a:t>
            </a:r>
            <a:r>
              <a:rPr lang="en-US" dirty="0"/>
              <a:t> (v5-v6)</a:t>
            </a:r>
          </a:p>
          <a:p>
            <a:endParaRPr lang="en-IN" dirty="0"/>
          </a:p>
        </p:txBody>
      </p:sp>
      <p:sp>
        <p:nvSpPr>
          <p:cNvPr id="4" name="Picture Placeholder 3">
            <a:extLst>
              <a:ext uri="{FF2B5EF4-FFF2-40B4-BE49-F238E27FC236}">
                <a16:creationId xmlns:a16="http://schemas.microsoft.com/office/drawing/2014/main" id="{D08A7B34-129D-0CB4-169C-2C97437AD1F9}"/>
              </a:ext>
            </a:extLst>
          </p:cNvPr>
          <p:cNvSpPr>
            <a:spLocks noGrp="1"/>
          </p:cNvSpPr>
          <p:nvPr>
            <p:ph type="pic" sz="quarter" idx="15"/>
          </p:nvPr>
        </p:nvSpPr>
        <p:spPr/>
      </p:sp>
      <p:sp>
        <p:nvSpPr>
          <p:cNvPr id="5" name="Text Placeholder 4">
            <a:extLst>
              <a:ext uri="{FF2B5EF4-FFF2-40B4-BE49-F238E27FC236}">
                <a16:creationId xmlns:a16="http://schemas.microsoft.com/office/drawing/2014/main" id="{19D5D6F4-B87C-AC00-4CBF-53D7CB3520B9}"/>
              </a:ext>
            </a:extLst>
          </p:cNvPr>
          <p:cNvSpPr>
            <a:spLocks noGrp="1"/>
          </p:cNvSpPr>
          <p:nvPr>
            <p:ph type="body" sz="quarter" idx="16"/>
          </p:nvPr>
        </p:nvSpPr>
        <p:spPr/>
        <p:txBody>
          <a:bodyPr/>
          <a:lstStyle/>
          <a:p>
            <a:r>
              <a:rPr lang="en-US" dirty="0"/>
              <a:t>ARVC AND IDOPATHIC VT FROM RVOT</a:t>
            </a:r>
            <a:endParaRPr lang="en-IN" dirty="0"/>
          </a:p>
        </p:txBody>
      </p:sp>
      <p:sp>
        <p:nvSpPr>
          <p:cNvPr id="6" name="Slide Number Placeholder 5">
            <a:extLst>
              <a:ext uri="{FF2B5EF4-FFF2-40B4-BE49-F238E27FC236}">
                <a16:creationId xmlns:a16="http://schemas.microsoft.com/office/drawing/2014/main" id="{B75A3E69-B966-A50E-9810-E2D029AB18A3}"/>
              </a:ext>
            </a:extLst>
          </p:cNvPr>
          <p:cNvSpPr>
            <a:spLocks noGrp="1"/>
          </p:cNvSpPr>
          <p:nvPr>
            <p:ph type="sldNum" sz="quarter" idx="4"/>
          </p:nvPr>
        </p:nvSpPr>
        <p:spPr/>
        <p:txBody>
          <a:bodyPr/>
          <a:lstStyle/>
          <a:p>
            <a:fld id="{4FAB73BC-B049-4115-A692-8D63A059BFB8}" type="slidenum">
              <a:rPr lang="en-US" noProof="0" smtClean="0"/>
              <a:pPr/>
              <a:t>24</a:t>
            </a:fld>
            <a:endParaRPr lang="en-US" noProof="0" dirty="0"/>
          </a:p>
        </p:txBody>
      </p:sp>
      <p:pic>
        <p:nvPicPr>
          <p:cNvPr id="7" name="Picture Placeholder 5">
            <a:extLst>
              <a:ext uri="{FF2B5EF4-FFF2-40B4-BE49-F238E27FC236}">
                <a16:creationId xmlns:a16="http://schemas.microsoft.com/office/drawing/2014/main" id="{AFFD0910-6111-516B-D823-63D12709F13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47148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554B-E46D-A9F2-99D2-247AEFB91B4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465FB3B-0408-54CB-12AA-0DC002377FA2}"/>
              </a:ext>
            </a:extLst>
          </p:cNvPr>
          <p:cNvSpPr>
            <a:spLocks noGrp="1"/>
          </p:cNvSpPr>
          <p:nvPr>
            <p:ph sz="quarter" idx="13"/>
          </p:nvPr>
        </p:nvSpPr>
        <p:spPr/>
        <p:txBody>
          <a:bodyPr/>
          <a:lstStyle/>
          <a:p>
            <a:endParaRPr lang="en-IN"/>
          </a:p>
        </p:txBody>
      </p:sp>
      <p:sp>
        <p:nvSpPr>
          <p:cNvPr id="4" name="Picture Placeholder 3">
            <a:extLst>
              <a:ext uri="{FF2B5EF4-FFF2-40B4-BE49-F238E27FC236}">
                <a16:creationId xmlns:a16="http://schemas.microsoft.com/office/drawing/2014/main" id="{DDBD5D7D-47BC-2E15-0815-DFFAFABA231B}"/>
              </a:ext>
            </a:extLst>
          </p:cNvPr>
          <p:cNvSpPr>
            <a:spLocks noGrp="1"/>
          </p:cNvSpPr>
          <p:nvPr>
            <p:ph type="pic" sz="quarter" idx="15"/>
          </p:nvPr>
        </p:nvSpPr>
        <p:spPr/>
      </p:sp>
      <p:sp>
        <p:nvSpPr>
          <p:cNvPr id="5" name="Text Placeholder 4">
            <a:extLst>
              <a:ext uri="{FF2B5EF4-FFF2-40B4-BE49-F238E27FC236}">
                <a16:creationId xmlns:a16="http://schemas.microsoft.com/office/drawing/2014/main" id="{446130A1-1EA9-FB14-E233-8B9787CDB884}"/>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9A4085FD-5C0B-4FE7-C9A8-EC8C804819D1}"/>
              </a:ext>
            </a:extLst>
          </p:cNvPr>
          <p:cNvSpPr>
            <a:spLocks noGrp="1"/>
          </p:cNvSpPr>
          <p:nvPr>
            <p:ph type="sldNum" sz="quarter" idx="4"/>
          </p:nvPr>
        </p:nvSpPr>
        <p:spPr/>
        <p:txBody>
          <a:bodyPr/>
          <a:lstStyle/>
          <a:p>
            <a:fld id="{4FAB73BC-B049-4115-A692-8D63A059BFB8}" type="slidenum">
              <a:rPr lang="en-US" noProof="0" smtClean="0"/>
              <a:pPr/>
              <a:t>25</a:t>
            </a:fld>
            <a:endParaRPr lang="en-US" noProof="0" dirty="0"/>
          </a:p>
        </p:txBody>
      </p:sp>
      <p:pic>
        <p:nvPicPr>
          <p:cNvPr id="8" name="Picture 7">
            <a:extLst>
              <a:ext uri="{FF2B5EF4-FFF2-40B4-BE49-F238E27FC236}">
                <a16:creationId xmlns:a16="http://schemas.microsoft.com/office/drawing/2014/main" id="{CCB15F51-5CBE-1743-C5B6-688B1613841D}"/>
              </a:ext>
            </a:extLst>
          </p:cNvPr>
          <p:cNvPicPr>
            <a:picLocks noChangeAspect="1"/>
          </p:cNvPicPr>
          <p:nvPr/>
        </p:nvPicPr>
        <p:blipFill>
          <a:blip r:embed="rId3"/>
          <a:stretch>
            <a:fillRect/>
          </a:stretch>
        </p:blipFill>
        <p:spPr>
          <a:xfrm>
            <a:off x="0" y="0"/>
            <a:ext cx="12192001" cy="6705600"/>
          </a:xfrm>
          <a:prstGeom prst="rect">
            <a:avLst/>
          </a:prstGeom>
        </p:spPr>
      </p:pic>
    </p:spTree>
    <p:extLst>
      <p:ext uri="{BB962C8B-B14F-4D97-AF65-F5344CB8AC3E}">
        <p14:creationId xmlns:p14="http://schemas.microsoft.com/office/powerpoint/2010/main" val="1492371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ADF3-FE2E-B6D6-AE4E-4A115CE4B4B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39FA96E-9027-2024-62A3-E0A8A78AA7EC}"/>
              </a:ext>
            </a:extLst>
          </p:cNvPr>
          <p:cNvSpPr>
            <a:spLocks noGrp="1"/>
          </p:cNvSpPr>
          <p:nvPr>
            <p:ph sz="quarter" idx="13"/>
          </p:nvPr>
        </p:nvSpPr>
        <p:spPr/>
        <p:txBody>
          <a:bodyPr/>
          <a:lstStyle/>
          <a:p>
            <a:endParaRPr lang="en-IN"/>
          </a:p>
        </p:txBody>
      </p:sp>
      <p:sp>
        <p:nvSpPr>
          <p:cNvPr id="4" name="Picture Placeholder 3">
            <a:extLst>
              <a:ext uri="{FF2B5EF4-FFF2-40B4-BE49-F238E27FC236}">
                <a16:creationId xmlns:a16="http://schemas.microsoft.com/office/drawing/2014/main" id="{E44F1B87-124D-D5F3-C7C9-31D890E0569D}"/>
              </a:ext>
            </a:extLst>
          </p:cNvPr>
          <p:cNvSpPr>
            <a:spLocks noGrp="1"/>
          </p:cNvSpPr>
          <p:nvPr>
            <p:ph type="pic" sz="quarter" idx="15"/>
          </p:nvPr>
        </p:nvSpPr>
        <p:spPr/>
      </p:sp>
      <p:sp>
        <p:nvSpPr>
          <p:cNvPr id="5" name="Text Placeholder 4">
            <a:extLst>
              <a:ext uri="{FF2B5EF4-FFF2-40B4-BE49-F238E27FC236}">
                <a16:creationId xmlns:a16="http://schemas.microsoft.com/office/drawing/2014/main" id="{109FBFCC-8C74-D7A4-AFEE-87DFD86C4EC6}"/>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13402E4E-328D-3526-07C6-264DD4C97FEC}"/>
              </a:ext>
            </a:extLst>
          </p:cNvPr>
          <p:cNvSpPr>
            <a:spLocks noGrp="1"/>
          </p:cNvSpPr>
          <p:nvPr>
            <p:ph type="sldNum" sz="quarter" idx="4"/>
          </p:nvPr>
        </p:nvSpPr>
        <p:spPr/>
        <p:txBody>
          <a:bodyPr/>
          <a:lstStyle/>
          <a:p>
            <a:fld id="{4FAB73BC-B049-4115-A692-8D63A059BFB8}" type="slidenum">
              <a:rPr lang="en-US" noProof="0" smtClean="0"/>
              <a:pPr/>
              <a:t>26</a:t>
            </a:fld>
            <a:endParaRPr lang="en-US" noProof="0" dirty="0"/>
          </a:p>
        </p:txBody>
      </p:sp>
      <p:pic>
        <p:nvPicPr>
          <p:cNvPr id="7" name="Picture 6">
            <a:extLst>
              <a:ext uri="{FF2B5EF4-FFF2-40B4-BE49-F238E27FC236}">
                <a16:creationId xmlns:a16="http://schemas.microsoft.com/office/drawing/2014/main" id="{B06DB3D1-041E-9972-6EF0-CCF21FF5F49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23317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45FB-D668-457D-667F-65DE0527262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E92F271-C7F2-6DCF-ABFE-BB904731DF13}"/>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8D2564CF-1293-F005-9AA1-8F31634CD33C}"/>
              </a:ext>
            </a:extLst>
          </p:cNvPr>
          <p:cNvSpPr>
            <a:spLocks noGrp="1"/>
          </p:cNvSpPr>
          <p:nvPr>
            <p:ph type="pic" sz="quarter" idx="15"/>
          </p:nvPr>
        </p:nvSpPr>
        <p:spPr/>
      </p:sp>
      <p:sp>
        <p:nvSpPr>
          <p:cNvPr id="5" name="Text Placeholder 4">
            <a:extLst>
              <a:ext uri="{FF2B5EF4-FFF2-40B4-BE49-F238E27FC236}">
                <a16:creationId xmlns:a16="http://schemas.microsoft.com/office/drawing/2014/main" id="{E7957BB1-F67B-F19E-1E86-452BA6989D9D}"/>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28678ACF-B4F7-5EEE-7DD7-0C37B65238C2}"/>
              </a:ext>
            </a:extLst>
          </p:cNvPr>
          <p:cNvSpPr>
            <a:spLocks noGrp="1"/>
          </p:cNvSpPr>
          <p:nvPr>
            <p:ph type="sldNum" sz="quarter" idx="4"/>
          </p:nvPr>
        </p:nvSpPr>
        <p:spPr/>
        <p:txBody>
          <a:bodyPr/>
          <a:lstStyle/>
          <a:p>
            <a:fld id="{4FAB73BC-B049-4115-A692-8D63A059BFB8}" type="slidenum">
              <a:rPr lang="en-US" noProof="0" smtClean="0"/>
              <a:pPr/>
              <a:t>27</a:t>
            </a:fld>
            <a:endParaRPr lang="en-US" noProof="0" dirty="0"/>
          </a:p>
        </p:txBody>
      </p:sp>
      <p:pic>
        <p:nvPicPr>
          <p:cNvPr id="8" name="Picture 7">
            <a:extLst>
              <a:ext uri="{FF2B5EF4-FFF2-40B4-BE49-F238E27FC236}">
                <a16:creationId xmlns:a16="http://schemas.microsoft.com/office/drawing/2014/main" id="{8088B9D9-B29E-4434-D49B-EED34278DECC}"/>
              </a:ext>
            </a:extLst>
          </p:cNvPr>
          <p:cNvPicPr>
            <a:picLocks noChangeAspect="1"/>
          </p:cNvPicPr>
          <p:nvPr/>
        </p:nvPicPr>
        <p:blipFill>
          <a:blip r:embed="rId2"/>
          <a:stretch>
            <a:fillRect/>
          </a:stretch>
        </p:blipFill>
        <p:spPr>
          <a:xfrm>
            <a:off x="9168" y="0"/>
            <a:ext cx="12182832" cy="6813376"/>
          </a:xfrm>
          <a:prstGeom prst="rect">
            <a:avLst/>
          </a:prstGeom>
        </p:spPr>
      </p:pic>
    </p:spTree>
    <p:extLst>
      <p:ext uri="{BB962C8B-B14F-4D97-AF65-F5344CB8AC3E}">
        <p14:creationId xmlns:p14="http://schemas.microsoft.com/office/powerpoint/2010/main" val="23821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EA497A-940E-CADF-2F62-BBDD757B42FE}"/>
              </a:ext>
            </a:extLst>
          </p:cNvPr>
          <p:cNvPicPr>
            <a:picLocks noChangeAspect="1"/>
          </p:cNvPicPr>
          <p:nvPr/>
        </p:nvPicPr>
        <p:blipFill>
          <a:blip r:embed="rId3"/>
          <a:stretch>
            <a:fillRect/>
          </a:stretch>
        </p:blipFill>
        <p:spPr>
          <a:xfrm>
            <a:off x="-21299" y="469392"/>
            <a:ext cx="12213299" cy="6388608"/>
          </a:xfrm>
          <a:prstGeom prst="rect">
            <a:avLst/>
          </a:prstGeom>
        </p:spPr>
      </p:pic>
      <p:sp>
        <p:nvSpPr>
          <p:cNvPr id="2" name="Title 1">
            <a:extLst>
              <a:ext uri="{FF2B5EF4-FFF2-40B4-BE49-F238E27FC236}">
                <a16:creationId xmlns:a16="http://schemas.microsoft.com/office/drawing/2014/main" id="{689792C4-8980-C27F-67D8-B2820EC7A6D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2266D0C-E117-5A54-BFBC-E74729BB9386}"/>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E691CE9F-2364-65EC-7E87-C3351B77B37C}"/>
              </a:ext>
            </a:extLst>
          </p:cNvPr>
          <p:cNvSpPr>
            <a:spLocks noGrp="1"/>
          </p:cNvSpPr>
          <p:nvPr>
            <p:ph type="pic" sz="quarter" idx="15"/>
          </p:nvPr>
        </p:nvSpPr>
        <p:spPr/>
      </p:sp>
      <p:sp>
        <p:nvSpPr>
          <p:cNvPr id="5" name="Text Placeholder 4">
            <a:extLst>
              <a:ext uri="{FF2B5EF4-FFF2-40B4-BE49-F238E27FC236}">
                <a16:creationId xmlns:a16="http://schemas.microsoft.com/office/drawing/2014/main" id="{43ADC86F-A372-D9DF-180B-D913AF74F180}"/>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6E3A0543-5FD1-2981-6A11-90B60B27CFC4}"/>
              </a:ext>
            </a:extLst>
          </p:cNvPr>
          <p:cNvSpPr>
            <a:spLocks noGrp="1"/>
          </p:cNvSpPr>
          <p:nvPr>
            <p:ph type="sldNum" sz="quarter" idx="4"/>
          </p:nvPr>
        </p:nvSpPr>
        <p:spPr/>
        <p:txBody>
          <a:bodyPr/>
          <a:lstStyle/>
          <a:p>
            <a:fld id="{4FAB73BC-B049-4115-A692-8D63A059BFB8}" type="slidenum">
              <a:rPr lang="en-US" noProof="0" smtClean="0"/>
              <a:pPr/>
              <a:t>28</a:t>
            </a:fld>
            <a:endParaRPr lang="en-US" noProof="0" dirty="0"/>
          </a:p>
        </p:txBody>
      </p:sp>
    </p:spTree>
    <p:extLst>
      <p:ext uri="{BB962C8B-B14F-4D97-AF65-F5344CB8AC3E}">
        <p14:creationId xmlns:p14="http://schemas.microsoft.com/office/powerpoint/2010/main" val="2055984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E6CA-C87F-8062-1E3B-24AF6994E48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3C92E1D-4147-D582-F592-31687DF05392}"/>
              </a:ext>
            </a:extLst>
          </p:cNvPr>
          <p:cNvSpPr>
            <a:spLocks noGrp="1"/>
          </p:cNvSpPr>
          <p:nvPr>
            <p:ph sz="quarter" idx="13"/>
          </p:nvPr>
        </p:nvSpPr>
        <p:spPr/>
        <p:txBody>
          <a:bodyPr/>
          <a:lstStyle/>
          <a:p>
            <a:endParaRPr lang="en-IN"/>
          </a:p>
        </p:txBody>
      </p:sp>
      <p:sp>
        <p:nvSpPr>
          <p:cNvPr id="4" name="Picture Placeholder 3">
            <a:extLst>
              <a:ext uri="{FF2B5EF4-FFF2-40B4-BE49-F238E27FC236}">
                <a16:creationId xmlns:a16="http://schemas.microsoft.com/office/drawing/2014/main" id="{7CD8FD43-5ACE-C426-48CA-AC975FFA0A45}"/>
              </a:ext>
            </a:extLst>
          </p:cNvPr>
          <p:cNvSpPr>
            <a:spLocks noGrp="1"/>
          </p:cNvSpPr>
          <p:nvPr>
            <p:ph type="pic" sz="quarter" idx="15"/>
          </p:nvPr>
        </p:nvSpPr>
        <p:spPr/>
      </p:sp>
      <p:sp>
        <p:nvSpPr>
          <p:cNvPr id="5" name="Text Placeholder 4">
            <a:extLst>
              <a:ext uri="{FF2B5EF4-FFF2-40B4-BE49-F238E27FC236}">
                <a16:creationId xmlns:a16="http://schemas.microsoft.com/office/drawing/2014/main" id="{EFDC8D6B-D4F7-02CB-D1C0-8E67B6259032}"/>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4903EC1C-EA60-8293-740D-98A23E7675D7}"/>
              </a:ext>
            </a:extLst>
          </p:cNvPr>
          <p:cNvSpPr>
            <a:spLocks noGrp="1"/>
          </p:cNvSpPr>
          <p:nvPr>
            <p:ph type="sldNum" sz="quarter" idx="4"/>
          </p:nvPr>
        </p:nvSpPr>
        <p:spPr/>
        <p:txBody>
          <a:bodyPr/>
          <a:lstStyle/>
          <a:p>
            <a:fld id="{4FAB73BC-B049-4115-A692-8D63A059BFB8}" type="slidenum">
              <a:rPr lang="en-US" noProof="0" smtClean="0"/>
              <a:pPr/>
              <a:t>29</a:t>
            </a:fld>
            <a:endParaRPr lang="en-US" noProof="0" dirty="0"/>
          </a:p>
        </p:txBody>
      </p:sp>
      <p:pic>
        <p:nvPicPr>
          <p:cNvPr id="7" name="Picture 6">
            <a:extLst>
              <a:ext uri="{FF2B5EF4-FFF2-40B4-BE49-F238E27FC236}">
                <a16:creationId xmlns:a16="http://schemas.microsoft.com/office/drawing/2014/main" id="{4018147B-5713-330E-C8C6-EEF45EDA63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30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9EDB1B-D132-C3D8-5D19-A8534287C79D}"/>
              </a:ext>
            </a:extLst>
          </p:cNvPr>
          <p:cNvSpPr>
            <a:spLocks noGrp="1"/>
          </p:cNvSpPr>
          <p:nvPr>
            <p:ph type="title"/>
          </p:nvPr>
        </p:nvSpPr>
        <p:spPr/>
        <p:txBody>
          <a:bodyPr/>
          <a:lstStyle/>
          <a:p>
            <a:r>
              <a:rPr lang="en-US" dirty="0"/>
              <a:t>Electrical storm with recurrent </a:t>
            </a:r>
            <a:r>
              <a:rPr lang="en-US" dirty="0" err="1"/>
              <a:t>icd</a:t>
            </a:r>
            <a:r>
              <a:rPr lang="en-US" dirty="0"/>
              <a:t> shocks</a:t>
            </a:r>
            <a:endParaRPr lang="en-IN" dirty="0"/>
          </a:p>
        </p:txBody>
      </p:sp>
      <p:sp>
        <p:nvSpPr>
          <p:cNvPr id="8" name="Content Placeholder 7">
            <a:extLst>
              <a:ext uri="{FF2B5EF4-FFF2-40B4-BE49-F238E27FC236}">
                <a16:creationId xmlns:a16="http://schemas.microsoft.com/office/drawing/2014/main" id="{0E5AD8A6-A7C9-95A0-9065-B2C7C831D4A1}"/>
              </a:ext>
            </a:extLst>
          </p:cNvPr>
          <p:cNvSpPr>
            <a:spLocks noGrp="1"/>
          </p:cNvSpPr>
          <p:nvPr>
            <p:ph sz="quarter" idx="13"/>
          </p:nvPr>
        </p:nvSpPr>
        <p:spPr/>
        <p:txBody>
          <a:bodyPr/>
          <a:lstStyle/>
          <a:p>
            <a:r>
              <a:rPr lang="en-US" sz="2400" dirty="0"/>
              <a:t>HEART FAILURE / CARDIAC INJURY</a:t>
            </a:r>
            <a:endParaRPr lang="en-IN" sz="2400" dirty="0"/>
          </a:p>
        </p:txBody>
      </p:sp>
      <p:sp>
        <p:nvSpPr>
          <p:cNvPr id="9" name="Text Placeholder 8">
            <a:extLst>
              <a:ext uri="{FF2B5EF4-FFF2-40B4-BE49-F238E27FC236}">
                <a16:creationId xmlns:a16="http://schemas.microsoft.com/office/drawing/2014/main" id="{5DCE1E11-C085-A7AB-C756-CC82066DF80E}"/>
              </a:ext>
            </a:extLst>
          </p:cNvPr>
          <p:cNvSpPr>
            <a:spLocks noGrp="1"/>
          </p:cNvSpPr>
          <p:nvPr>
            <p:ph type="body" sz="quarter" idx="16"/>
          </p:nvPr>
        </p:nvSpPr>
        <p:spPr/>
        <p:txBody>
          <a:bodyPr/>
          <a:lstStyle/>
          <a:p>
            <a:endParaRPr lang="en-IN"/>
          </a:p>
        </p:txBody>
      </p:sp>
      <p:sp>
        <p:nvSpPr>
          <p:cNvPr id="10" name="Picture Placeholder 9">
            <a:extLst>
              <a:ext uri="{FF2B5EF4-FFF2-40B4-BE49-F238E27FC236}">
                <a16:creationId xmlns:a16="http://schemas.microsoft.com/office/drawing/2014/main" id="{A0324447-CA31-D059-7116-2920DF4EC37B}"/>
              </a:ext>
            </a:extLst>
          </p:cNvPr>
          <p:cNvSpPr>
            <a:spLocks noGrp="1"/>
          </p:cNvSpPr>
          <p:nvPr>
            <p:ph type="pic" sz="quarter" idx="21"/>
          </p:nvPr>
        </p:nvSpPr>
        <p:spPr/>
      </p:sp>
      <p:sp>
        <p:nvSpPr>
          <p:cNvPr id="11" name="Content Placeholder 10">
            <a:extLst>
              <a:ext uri="{FF2B5EF4-FFF2-40B4-BE49-F238E27FC236}">
                <a16:creationId xmlns:a16="http://schemas.microsoft.com/office/drawing/2014/main" id="{88B79CB4-1E2A-F0C0-184E-CFDB14150997}"/>
              </a:ext>
            </a:extLst>
          </p:cNvPr>
          <p:cNvSpPr>
            <a:spLocks noGrp="1"/>
          </p:cNvSpPr>
          <p:nvPr>
            <p:ph sz="quarter" idx="22"/>
          </p:nvPr>
        </p:nvSpPr>
        <p:spPr/>
        <p:txBody>
          <a:bodyPr/>
          <a:lstStyle/>
          <a:p>
            <a:r>
              <a:rPr lang="en-US" sz="2400" dirty="0"/>
              <a:t>INCREASED MORTALITY</a:t>
            </a:r>
            <a:endParaRPr lang="en-IN" sz="2400" dirty="0"/>
          </a:p>
        </p:txBody>
      </p:sp>
      <p:sp>
        <p:nvSpPr>
          <p:cNvPr id="12" name="Text Placeholder 11">
            <a:extLst>
              <a:ext uri="{FF2B5EF4-FFF2-40B4-BE49-F238E27FC236}">
                <a16:creationId xmlns:a16="http://schemas.microsoft.com/office/drawing/2014/main" id="{87C72230-4D23-8140-2236-595EF54CC296}"/>
              </a:ext>
            </a:extLst>
          </p:cNvPr>
          <p:cNvSpPr>
            <a:spLocks noGrp="1"/>
          </p:cNvSpPr>
          <p:nvPr>
            <p:ph type="body" sz="quarter" idx="23"/>
          </p:nvPr>
        </p:nvSpPr>
        <p:spPr/>
        <p:txBody>
          <a:bodyPr/>
          <a:lstStyle/>
          <a:p>
            <a:endParaRPr lang="en-IN"/>
          </a:p>
        </p:txBody>
      </p:sp>
      <p:sp>
        <p:nvSpPr>
          <p:cNvPr id="13" name="Picture Placeholder 12">
            <a:extLst>
              <a:ext uri="{FF2B5EF4-FFF2-40B4-BE49-F238E27FC236}">
                <a16:creationId xmlns:a16="http://schemas.microsoft.com/office/drawing/2014/main" id="{D05F5F7D-6AB4-5A1F-0607-92276A6D46EA}"/>
              </a:ext>
            </a:extLst>
          </p:cNvPr>
          <p:cNvSpPr>
            <a:spLocks noGrp="1"/>
          </p:cNvSpPr>
          <p:nvPr>
            <p:ph type="pic" sz="quarter" idx="24"/>
          </p:nvPr>
        </p:nvSpPr>
        <p:spPr/>
      </p:sp>
      <p:sp>
        <p:nvSpPr>
          <p:cNvPr id="6" name="Slide Number Placeholder 5">
            <a:extLst>
              <a:ext uri="{FF2B5EF4-FFF2-40B4-BE49-F238E27FC236}">
                <a16:creationId xmlns:a16="http://schemas.microsoft.com/office/drawing/2014/main" id="{0D46034F-ADF2-3BFC-151A-A0155A3B20DA}"/>
              </a:ext>
            </a:extLst>
          </p:cNvPr>
          <p:cNvSpPr>
            <a:spLocks noGrp="1"/>
          </p:cNvSpPr>
          <p:nvPr>
            <p:ph type="sldNum" sz="quarter" idx="4"/>
          </p:nvPr>
        </p:nvSpPr>
        <p:spPr/>
        <p:txBody>
          <a:bodyPr/>
          <a:lstStyle/>
          <a:p>
            <a:fld id="{4FAB73BC-B049-4115-A692-8D63A059BFB8}" type="slidenum">
              <a:rPr lang="en-US" noProof="0" smtClean="0"/>
              <a:pPr/>
              <a:t>3</a:t>
            </a:fld>
            <a:endParaRPr lang="en-US" noProof="0" dirty="0"/>
          </a:p>
        </p:txBody>
      </p:sp>
      <p:sp>
        <p:nvSpPr>
          <p:cNvPr id="14" name="Content Placeholder 13">
            <a:extLst>
              <a:ext uri="{FF2B5EF4-FFF2-40B4-BE49-F238E27FC236}">
                <a16:creationId xmlns:a16="http://schemas.microsoft.com/office/drawing/2014/main" id="{A2F6B9D6-0079-F447-89D5-50BEB6CF7E10}"/>
              </a:ext>
            </a:extLst>
          </p:cNvPr>
          <p:cNvSpPr>
            <a:spLocks noGrp="1"/>
          </p:cNvSpPr>
          <p:nvPr>
            <p:ph sz="quarter" idx="25"/>
          </p:nvPr>
        </p:nvSpPr>
        <p:spPr/>
        <p:txBody>
          <a:bodyPr/>
          <a:lstStyle/>
          <a:p>
            <a:r>
              <a:rPr lang="en-US" sz="2400" dirty="0"/>
              <a:t>PSYCHOLOGICAL DISORDER</a:t>
            </a:r>
            <a:endParaRPr lang="en-IN" sz="2400" dirty="0"/>
          </a:p>
        </p:txBody>
      </p:sp>
      <p:sp>
        <p:nvSpPr>
          <p:cNvPr id="15" name="Text Placeholder 14">
            <a:extLst>
              <a:ext uri="{FF2B5EF4-FFF2-40B4-BE49-F238E27FC236}">
                <a16:creationId xmlns:a16="http://schemas.microsoft.com/office/drawing/2014/main" id="{87E18D66-C98E-21FC-4064-270333808BB0}"/>
              </a:ext>
            </a:extLst>
          </p:cNvPr>
          <p:cNvSpPr>
            <a:spLocks noGrp="1"/>
          </p:cNvSpPr>
          <p:nvPr>
            <p:ph type="body" sz="quarter" idx="26"/>
          </p:nvPr>
        </p:nvSpPr>
        <p:spPr/>
        <p:txBody>
          <a:bodyPr/>
          <a:lstStyle/>
          <a:p>
            <a:endParaRPr lang="en-IN"/>
          </a:p>
        </p:txBody>
      </p:sp>
      <p:sp>
        <p:nvSpPr>
          <p:cNvPr id="16" name="Picture Placeholder 15">
            <a:extLst>
              <a:ext uri="{FF2B5EF4-FFF2-40B4-BE49-F238E27FC236}">
                <a16:creationId xmlns:a16="http://schemas.microsoft.com/office/drawing/2014/main" id="{43A1FE6C-FA66-A81A-084E-60F8FEF4E41E}"/>
              </a:ext>
            </a:extLst>
          </p:cNvPr>
          <p:cNvSpPr>
            <a:spLocks noGrp="1"/>
          </p:cNvSpPr>
          <p:nvPr>
            <p:ph type="pic" sz="quarter" idx="27"/>
          </p:nvPr>
        </p:nvSpPr>
        <p:spPr/>
      </p:sp>
    </p:spTree>
    <p:extLst>
      <p:ext uri="{BB962C8B-B14F-4D97-AF65-F5344CB8AC3E}">
        <p14:creationId xmlns:p14="http://schemas.microsoft.com/office/powerpoint/2010/main" val="2243438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3827-AC50-29F3-9B7F-5C6214D0C7A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5475E5B-58E6-7FCA-45A9-650255BADE1F}"/>
              </a:ext>
            </a:extLst>
          </p:cNvPr>
          <p:cNvSpPr>
            <a:spLocks noGrp="1"/>
          </p:cNvSpPr>
          <p:nvPr>
            <p:ph sz="quarter" idx="13"/>
          </p:nvPr>
        </p:nvSpPr>
        <p:spPr/>
        <p:txBody>
          <a:bodyPr/>
          <a:lstStyle/>
          <a:p>
            <a:endParaRPr lang="en-IN"/>
          </a:p>
        </p:txBody>
      </p:sp>
      <p:sp>
        <p:nvSpPr>
          <p:cNvPr id="4" name="Picture Placeholder 3">
            <a:extLst>
              <a:ext uri="{FF2B5EF4-FFF2-40B4-BE49-F238E27FC236}">
                <a16:creationId xmlns:a16="http://schemas.microsoft.com/office/drawing/2014/main" id="{9ABB9223-160F-2D9D-986E-E5265CA91B71}"/>
              </a:ext>
            </a:extLst>
          </p:cNvPr>
          <p:cNvSpPr>
            <a:spLocks noGrp="1"/>
          </p:cNvSpPr>
          <p:nvPr>
            <p:ph type="pic" sz="quarter" idx="15"/>
          </p:nvPr>
        </p:nvSpPr>
        <p:spPr/>
      </p:sp>
      <p:sp>
        <p:nvSpPr>
          <p:cNvPr id="5" name="Text Placeholder 4">
            <a:extLst>
              <a:ext uri="{FF2B5EF4-FFF2-40B4-BE49-F238E27FC236}">
                <a16:creationId xmlns:a16="http://schemas.microsoft.com/office/drawing/2014/main" id="{52D20625-2D8F-BEAB-BA75-2A5C955DF7C9}"/>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FEA07BBE-A110-5750-C12D-099847344E35}"/>
              </a:ext>
            </a:extLst>
          </p:cNvPr>
          <p:cNvSpPr>
            <a:spLocks noGrp="1"/>
          </p:cNvSpPr>
          <p:nvPr>
            <p:ph type="sldNum" sz="quarter" idx="4"/>
          </p:nvPr>
        </p:nvSpPr>
        <p:spPr/>
        <p:txBody>
          <a:bodyPr/>
          <a:lstStyle/>
          <a:p>
            <a:fld id="{4FAB73BC-B049-4115-A692-8D63A059BFB8}" type="slidenum">
              <a:rPr lang="en-US" noProof="0" smtClean="0"/>
              <a:pPr/>
              <a:t>30</a:t>
            </a:fld>
            <a:endParaRPr lang="en-US" noProof="0" dirty="0"/>
          </a:p>
        </p:txBody>
      </p:sp>
      <p:pic>
        <p:nvPicPr>
          <p:cNvPr id="8" name="Picture 7">
            <a:extLst>
              <a:ext uri="{FF2B5EF4-FFF2-40B4-BE49-F238E27FC236}">
                <a16:creationId xmlns:a16="http://schemas.microsoft.com/office/drawing/2014/main" id="{798C9616-C3B4-7B77-7127-68016E3ADD76}"/>
              </a:ext>
            </a:extLst>
          </p:cNvPr>
          <p:cNvPicPr>
            <a:picLocks noChangeAspect="1"/>
          </p:cNvPicPr>
          <p:nvPr/>
        </p:nvPicPr>
        <p:blipFill>
          <a:blip r:embed="rId2"/>
          <a:stretch>
            <a:fillRect/>
          </a:stretch>
        </p:blipFill>
        <p:spPr>
          <a:xfrm>
            <a:off x="-10368" y="-1528"/>
            <a:ext cx="12011024" cy="6859528"/>
          </a:xfrm>
          <a:prstGeom prst="rect">
            <a:avLst/>
          </a:prstGeom>
        </p:spPr>
      </p:pic>
    </p:spTree>
    <p:extLst>
      <p:ext uri="{BB962C8B-B14F-4D97-AF65-F5344CB8AC3E}">
        <p14:creationId xmlns:p14="http://schemas.microsoft.com/office/powerpoint/2010/main" val="2664872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6AE1-FA55-62CB-D479-B493B5F427B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1A824B9-BE33-36CB-234B-E58B5A755948}"/>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FA80E3D2-FE9A-494A-88CB-61FEBA673F08}"/>
              </a:ext>
            </a:extLst>
          </p:cNvPr>
          <p:cNvSpPr>
            <a:spLocks noGrp="1"/>
          </p:cNvSpPr>
          <p:nvPr>
            <p:ph type="pic" sz="quarter" idx="15"/>
          </p:nvPr>
        </p:nvSpPr>
        <p:spPr/>
      </p:sp>
      <p:sp>
        <p:nvSpPr>
          <p:cNvPr id="5" name="Text Placeholder 4">
            <a:extLst>
              <a:ext uri="{FF2B5EF4-FFF2-40B4-BE49-F238E27FC236}">
                <a16:creationId xmlns:a16="http://schemas.microsoft.com/office/drawing/2014/main" id="{C528A7D0-33D0-FCF2-AC42-6419DC80A70A}"/>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87045A77-7B8B-5DE4-D54D-448952C824EF}"/>
              </a:ext>
            </a:extLst>
          </p:cNvPr>
          <p:cNvSpPr>
            <a:spLocks noGrp="1"/>
          </p:cNvSpPr>
          <p:nvPr>
            <p:ph type="sldNum" sz="quarter" idx="4"/>
          </p:nvPr>
        </p:nvSpPr>
        <p:spPr/>
        <p:txBody>
          <a:bodyPr/>
          <a:lstStyle/>
          <a:p>
            <a:fld id="{4FAB73BC-B049-4115-A692-8D63A059BFB8}" type="slidenum">
              <a:rPr lang="en-US" noProof="0" smtClean="0"/>
              <a:pPr/>
              <a:t>31</a:t>
            </a:fld>
            <a:endParaRPr lang="en-US" noProof="0" dirty="0"/>
          </a:p>
        </p:txBody>
      </p:sp>
      <p:pic>
        <p:nvPicPr>
          <p:cNvPr id="7" name="Picture 6">
            <a:extLst>
              <a:ext uri="{FF2B5EF4-FFF2-40B4-BE49-F238E27FC236}">
                <a16:creationId xmlns:a16="http://schemas.microsoft.com/office/drawing/2014/main" id="{32435F8F-F8BC-ACCC-4F2A-42A9460AA18C}"/>
              </a:ext>
            </a:extLst>
          </p:cNvPr>
          <p:cNvPicPr>
            <a:picLocks noChangeAspect="1"/>
          </p:cNvPicPr>
          <p:nvPr/>
        </p:nvPicPr>
        <p:blipFill>
          <a:blip r:embed="rId3"/>
          <a:stretch>
            <a:fillRect/>
          </a:stretch>
        </p:blipFill>
        <p:spPr>
          <a:xfrm>
            <a:off x="41692" y="-10800"/>
            <a:ext cx="11958963" cy="3511808"/>
          </a:xfrm>
          <a:prstGeom prst="rect">
            <a:avLst/>
          </a:prstGeom>
        </p:spPr>
      </p:pic>
      <p:pic>
        <p:nvPicPr>
          <p:cNvPr id="8" name="Picture 7">
            <a:extLst>
              <a:ext uri="{FF2B5EF4-FFF2-40B4-BE49-F238E27FC236}">
                <a16:creationId xmlns:a16="http://schemas.microsoft.com/office/drawing/2014/main" id="{656EE1EA-8E38-EB48-BB72-B71D384E5CD6}"/>
              </a:ext>
            </a:extLst>
          </p:cNvPr>
          <p:cNvPicPr>
            <a:picLocks noChangeAspect="1"/>
          </p:cNvPicPr>
          <p:nvPr/>
        </p:nvPicPr>
        <p:blipFill>
          <a:blip r:embed="rId4"/>
          <a:stretch>
            <a:fillRect/>
          </a:stretch>
        </p:blipFill>
        <p:spPr>
          <a:xfrm>
            <a:off x="-96689" y="3429001"/>
            <a:ext cx="12097343" cy="3464516"/>
          </a:xfrm>
          <a:prstGeom prst="rect">
            <a:avLst/>
          </a:prstGeom>
        </p:spPr>
      </p:pic>
    </p:spTree>
    <p:extLst>
      <p:ext uri="{BB962C8B-B14F-4D97-AF65-F5344CB8AC3E}">
        <p14:creationId xmlns:p14="http://schemas.microsoft.com/office/powerpoint/2010/main" val="3438184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509D621-90DB-60BD-E63A-341A24D2CA4F}"/>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D547B597-D1CE-E3B6-DE82-C08B9EDF8826}"/>
              </a:ext>
            </a:extLst>
          </p:cNvPr>
          <p:cNvSpPr>
            <a:spLocks noGrp="1"/>
          </p:cNvSpPr>
          <p:nvPr>
            <p:ph type="sldNum" sz="quarter" idx="4"/>
          </p:nvPr>
        </p:nvSpPr>
        <p:spPr/>
        <p:txBody>
          <a:bodyPr/>
          <a:lstStyle/>
          <a:p>
            <a:fld id="{4FAB73BC-B049-4115-A692-8D63A059BFB8}" type="slidenum">
              <a:rPr lang="en-US" noProof="0" smtClean="0"/>
              <a:pPr/>
              <a:t>32</a:t>
            </a:fld>
            <a:endParaRPr lang="en-US" noProof="0" dirty="0"/>
          </a:p>
        </p:txBody>
      </p:sp>
      <p:pic>
        <p:nvPicPr>
          <p:cNvPr id="7" name="Picture 6">
            <a:extLst>
              <a:ext uri="{FF2B5EF4-FFF2-40B4-BE49-F238E27FC236}">
                <a16:creationId xmlns:a16="http://schemas.microsoft.com/office/drawing/2014/main" id="{CD38BF7D-322C-0728-2DC4-3FBD201CF139}"/>
              </a:ext>
            </a:extLst>
          </p:cNvPr>
          <p:cNvPicPr>
            <a:picLocks noChangeAspect="1"/>
          </p:cNvPicPr>
          <p:nvPr/>
        </p:nvPicPr>
        <p:blipFill>
          <a:blip r:embed="rId3"/>
          <a:stretch>
            <a:fillRect/>
          </a:stretch>
        </p:blipFill>
        <p:spPr>
          <a:xfrm>
            <a:off x="2567608" y="980728"/>
            <a:ext cx="6951754" cy="4369802"/>
          </a:xfrm>
          <a:prstGeom prst="rect">
            <a:avLst/>
          </a:prstGeom>
        </p:spPr>
      </p:pic>
      <p:pic>
        <p:nvPicPr>
          <p:cNvPr id="8" name="Picture Placeholder 5">
            <a:extLst>
              <a:ext uri="{FF2B5EF4-FFF2-40B4-BE49-F238E27FC236}">
                <a16:creationId xmlns:a16="http://schemas.microsoft.com/office/drawing/2014/main" id="{C522667A-6A9D-8C96-0325-81912F1B14E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380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332-B898-61F0-BCA9-C66C6F5446E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58D6B3D-F479-3459-480F-DB2301284890}"/>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E09F646B-FD69-1CD5-9ED2-B935E5753B47}"/>
              </a:ext>
            </a:extLst>
          </p:cNvPr>
          <p:cNvSpPr>
            <a:spLocks noGrp="1"/>
          </p:cNvSpPr>
          <p:nvPr>
            <p:ph type="pic" sz="quarter" idx="15"/>
          </p:nvPr>
        </p:nvSpPr>
        <p:spPr/>
      </p:sp>
      <p:sp>
        <p:nvSpPr>
          <p:cNvPr id="5" name="Text Placeholder 4">
            <a:extLst>
              <a:ext uri="{FF2B5EF4-FFF2-40B4-BE49-F238E27FC236}">
                <a16:creationId xmlns:a16="http://schemas.microsoft.com/office/drawing/2014/main" id="{09E0390F-3ACB-6F06-11A8-CF56669B8052}"/>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5F2A8A9B-3A65-02A8-F3D9-5C5567790C02}"/>
              </a:ext>
            </a:extLst>
          </p:cNvPr>
          <p:cNvSpPr>
            <a:spLocks noGrp="1"/>
          </p:cNvSpPr>
          <p:nvPr>
            <p:ph type="sldNum" sz="quarter" idx="4"/>
          </p:nvPr>
        </p:nvSpPr>
        <p:spPr/>
        <p:txBody>
          <a:bodyPr/>
          <a:lstStyle/>
          <a:p>
            <a:fld id="{4FAB73BC-B049-4115-A692-8D63A059BFB8}" type="slidenum">
              <a:rPr lang="en-US" noProof="0" smtClean="0"/>
              <a:pPr/>
              <a:t>33</a:t>
            </a:fld>
            <a:endParaRPr lang="en-US" noProof="0" dirty="0"/>
          </a:p>
        </p:txBody>
      </p:sp>
      <p:pic>
        <p:nvPicPr>
          <p:cNvPr id="8" name="Picture 7">
            <a:extLst>
              <a:ext uri="{FF2B5EF4-FFF2-40B4-BE49-F238E27FC236}">
                <a16:creationId xmlns:a16="http://schemas.microsoft.com/office/drawing/2014/main" id="{ADC38407-E482-9141-8456-285DF7825E82}"/>
              </a:ext>
            </a:extLst>
          </p:cNvPr>
          <p:cNvPicPr>
            <a:picLocks noChangeAspect="1"/>
          </p:cNvPicPr>
          <p:nvPr/>
        </p:nvPicPr>
        <p:blipFill>
          <a:blip r:embed="rId2"/>
          <a:stretch>
            <a:fillRect/>
          </a:stretch>
        </p:blipFill>
        <p:spPr>
          <a:xfrm>
            <a:off x="0" y="29786"/>
            <a:ext cx="12192000" cy="2071346"/>
          </a:xfrm>
          <a:prstGeom prst="rect">
            <a:avLst/>
          </a:prstGeom>
        </p:spPr>
      </p:pic>
      <p:pic>
        <p:nvPicPr>
          <p:cNvPr id="10" name="Picture 9">
            <a:extLst>
              <a:ext uri="{FF2B5EF4-FFF2-40B4-BE49-F238E27FC236}">
                <a16:creationId xmlns:a16="http://schemas.microsoft.com/office/drawing/2014/main" id="{8A4E7BF5-04DB-6023-D03C-FC86F88925FA}"/>
              </a:ext>
            </a:extLst>
          </p:cNvPr>
          <p:cNvPicPr>
            <a:picLocks noChangeAspect="1"/>
          </p:cNvPicPr>
          <p:nvPr/>
        </p:nvPicPr>
        <p:blipFill rotWithShape="1">
          <a:blip r:embed="rId3"/>
          <a:srcRect t="12171"/>
          <a:stretch/>
        </p:blipFill>
        <p:spPr>
          <a:xfrm>
            <a:off x="0" y="2079192"/>
            <a:ext cx="12192000" cy="4749022"/>
          </a:xfrm>
          <a:prstGeom prst="rect">
            <a:avLst/>
          </a:prstGeom>
        </p:spPr>
      </p:pic>
    </p:spTree>
    <p:extLst>
      <p:ext uri="{BB962C8B-B14F-4D97-AF65-F5344CB8AC3E}">
        <p14:creationId xmlns:p14="http://schemas.microsoft.com/office/powerpoint/2010/main" val="2474641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6BE96F-87C4-B987-153B-CBC04FE9BB45}"/>
              </a:ext>
            </a:extLst>
          </p:cNvPr>
          <p:cNvSpPr>
            <a:spLocks noGrp="1"/>
          </p:cNvSpPr>
          <p:nvPr>
            <p:ph sz="quarter" idx="13"/>
          </p:nvPr>
        </p:nvSpPr>
        <p:spPr>
          <a:xfrm>
            <a:off x="931069" y="1268760"/>
            <a:ext cx="9957564" cy="4884784"/>
          </a:xfrm>
        </p:spPr>
        <p:txBody>
          <a:bodyPr>
            <a:normAutofit/>
          </a:bodyPr>
          <a:lstStyle/>
          <a:p>
            <a:r>
              <a:rPr lang="en-US" dirty="0"/>
              <a:t>Documentation of VA and Immediate ICD interrogation</a:t>
            </a:r>
          </a:p>
          <a:p>
            <a:endParaRPr lang="en-US" dirty="0"/>
          </a:p>
          <a:p>
            <a:r>
              <a:rPr lang="en-US" dirty="0">
                <a:solidFill>
                  <a:schemeClr val="tx2"/>
                </a:solidFill>
              </a:rPr>
              <a:t>PVC Induced VF </a:t>
            </a:r>
            <a:r>
              <a:rPr lang="en-US" dirty="0">
                <a:sym typeface="Wingdings" panose="05000000000000000000" pitchFamily="2" charset="2"/>
              </a:rPr>
              <a:t> 12 lead Holter to identify the morphology of VPC</a:t>
            </a:r>
            <a:endParaRPr lang="en-US" dirty="0"/>
          </a:p>
          <a:p>
            <a:endParaRPr lang="en-US" dirty="0"/>
          </a:p>
          <a:p>
            <a:r>
              <a:rPr lang="en-US" dirty="0">
                <a:solidFill>
                  <a:schemeClr val="tx2"/>
                </a:solidFill>
              </a:rPr>
              <a:t>Urgent CAG </a:t>
            </a:r>
            <a:r>
              <a:rPr lang="en-US" dirty="0">
                <a:sym typeface="Wingdings" panose="05000000000000000000" pitchFamily="2" charset="2"/>
              </a:rPr>
              <a:t> Suspicious of ongoing Myocardial ischemia</a:t>
            </a:r>
          </a:p>
          <a:p>
            <a:endParaRPr lang="en-US" dirty="0">
              <a:sym typeface="Wingdings" panose="05000000000000000000" pitchFamily="2" charset="2"/>
            </a:endParaRPr>
          </a:p>
          <a:p>
            <a:r>
              <a:rPr lang="en-US" dirty="0">
                <a:solidFill>
                  <a:schemeClr val="tx2"/>
                </a:solidFill>
                <a:sym typeface="Wingdings" panose="05000000000000000000" pitchFamily="2" charset="2"/>
              </a:rPr>
              <a:t>Endomyocardial biopsy </a:t>
            </a:r>
            <a:r>
              <a:rPr lang="en-US" dirty="0">
                <a:sym typeface="Wingdings" panose="05000000000000000000" pitchFamily="2" charset="2"/>
              </a:rPr>
              <a:t> </a:t>
            </a:r>
            <a:r>
              <a:rPr lang="en-US" dirty="0" err="1">
                <a:sym typeface="Wingdings" panose="05000000000000000000" pitchFamily="2" charset="2"/>
              </a:rPr>
              <a:t>Gaint</a:t>
            </a:r>
            <a:r>
              <a:rPr lang="en-US" dirty="0">
                <a:sym typeface="Wingdings" panose="05000000000000000000" pitchFamily="2" charset="2"/>
              </a:rPr>
              <a:t> cell myocarditis</a:t>
            </a:r>
          </a:p>
          <a:p>
            <a:endParaRPr lang="en-US" dirty="0">
              <a:sym typeface="Wingdings" panose="05000000000000000000" pitchFamily="2" charset="2"/>
            </a:endParaRPr>
          </a:p>
          <a:p>
            <a:r>
              <a:rPr lang="en-US" dirty="0">
                <a:solidFill>
                  <a:schemeClr val="tx2"/>
                </a:solidFill>
                <a:sym typeface="Wingdings" panose="05000000000000000000" pitchFamily="2" charset="2"/>
              </a:rPr>
              <a:t>FDG PET </a:t>
            </a:r>
            <a:r>
              <a:rPr lang="en-US" dirty="0">
                <a:sym typeface="Wingdings" panose="05000000000000000000" pitchFamily="2" charset="2"/>
              </a:rPr>
              <a:t>Cardiac sarcoidosis or arrhythmic myocarditis when CMR is contraindicated due to ICD related  artifact or diagnostic mismatch between EMB and CMR</a:t>
            </a:r>
          </a:p>
          <a:p>
            <a:endParaRPr lang="en-IN" dirty="0"/>
          </a:p>
        </p:txBody>
      </p:sp>
      <p:sp>
        <p:nvSpPr>
          <p:cNvPr id="4" name="Picture Placeholder 3">
            <a:extLst>
              <a:ext uri="{FF2B5EF4-FFF2-40B4-BE49-F238E27FC236}">
                <a16:creationId xmlns:a16="http://schemas.microsoft.com/office/drawing/2014/main" id="{8CD6D31E-449D-58DB-5A81-9F986A77DAD8}"/>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26263756-EED1-AC59-D552-2D07BED41BCF}"/>
              </a:ext>
            </a:extLst>
          </p:cNvPr>
          <p:cNvSpPr>
            <a:spLocks noGrp="1"/>
          </p:cNvSpPr>
          <p:nvPr>
            <p:ph type="sldNum" sz="quarter" idx="4"/>
          </p:nvPr>
        </p:nvSpPr>
        <p:spPr/>
        <p:txBody>
          <a:bodyPr/>
          <a:lstStyle/>
          <a:p>
            <a:fld id="{4FAB73BC-B049-4115-A692-8D63A059BFB8}" type="slidenum">
              <a:rPr lang="en-US" noProof="0" smtClean="0"/>
              <a:pPr/>
              <a:t>34</a:t>
            </a:fld>
            <a:endParaRPr lang="en-US" noProof="0" dirty="0"/>
          </a:p>
        </p:txBody>
      </p:sp>
      <p:pic>
        <p:nvPicPr>
          <p:cNvPr id="7" name="Picture Placeholder 5">
            <a:extLst>
              <a:ext uri="{FF2B5EF4-FFF2-40B4-BE49-F238E27FC236}">
                <a16:creationId xmlns:a16="http://schemas.microsoft.com/office/drawing/2014/main" id="{0B099013-CDB4-77A7-0241-9C397885C89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57235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A2AC-7951-6852-3F67-1CFF97FCF091}"/>
              </a:ext>
            </a:extLst>
          </p:cNvPr>
          <p:cNvSpPr>
            <a:spLocks noGrp="1"/>
          </p:cNvSpPr>
          <p:nvPr>
            <p:ph type="title"/>
          </p:nvPr>
        </p:nvSpPr>
        <p:spPr/>
        <p:txBody>
          <a:bodyPr/>
          <a:lstStyle/>
          <a:p>
            <a:r>
              <a:rPr lang="en-US" dirty="0" err="1"/>
              <a:t>Icd</a:t>
            </a:r>
            <a:r>
              <a:rPr lang="en-US" dirty="0"/>
              <a:t> reprogramming</a:t>
            </a:r>
            <a:endParaRPr lang="en-IN" dirty="0"/>
          </a:p>
        </p:txBody>
      </p:sp>
      <p:graphicFrame>
        <p:nvGraphicFramePr>
          <p:cNvPr id="9" name="Content Placeholder 8">
            <a:extLst>
              <a:ext uri="{FF2B5EF4-FFF2-40B4-BE49-F238E27FC236}">
                <a16:creationId xmlns:a16="http://schemas.microsoft.com/office/drawing/2014/main" id="{4BF7CDE0-8181-9D43-6597-F283EA0EFE5E}"/>
              </a:ext>
            </a:extLst>
          </p:cNvPr>
          <p:cNvGraphicFramePr>
            <a:graphicFrameLocks noGrp="1"/>
          </p:cNvGraphicFramePr>
          <p:nvPr>
            <p:ph sz="quarter" idx="13"/>
            <p:extLst>
              <p:ext uri="{D42A27DB-BD31-4B8C-83A1-F6EECF244321}">
                <p14:modId xmlns:p14="http://schemas.microsoft.com/office/powerpoint/2010/main" val="554797071"/>
              </p:ext>
            </p:extLst>
          </p:nvPr>
        </p:nvGraphicFramePr>
        <p:xfrm>
          <a:off x="549274" y="1196752"/>
          <a:ext cx="11094085" cy="5131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E8FEEDE8-6E73-F77C-9ABB-44148A0F8F80}"/>
              </a:ext>
            </a:extLst>
          </p:cNvPr>
          <p:cNvSpPr>
            <a:spLocks noGrp="1"/>
          </p:cNvSpPr>
          <p:nvPr>
            <p:ph type="pic" sz="quarter" idx="15"/>
          </p:nvPr>
        </p:nvSpPr>
        <p:spPr/>
      </p:sp>
      <p:sp>
        <p:nvSpPr>
          <p:cNvPr id="5" name="Text Placeholder 4">
            <a:extLst>
              <a:ext uri="{FF2B5EF4-FFF2-40B4-BE49-F238E27FC236}">
                <a16:creationId xmlns:a16="http://schemas.microsoft.com/office/drawing/2014/main" id="{659D6DDA-30FC-A6C8-98AC-74843E89C44C}"/>
              </a:ext>
            </a:extLst>
          </p:cNvPr>
          <p:cNvSpPr>
            <a:spLocks noGrp="1"/>
          </p:cNvSpPr>
          <p:nvPr>
            <p:ph type="body" sz="quarter" idx="16"/>
          </p:nvPr>
        </p:nvSpPr>
        <p:spPr/>
        <p:txBody>
          <a:bodyPr/>
          <a:lstStyle/>
          <a:p>
            <a:endParaRPr lang="en-IN" dirty="0"/>
          </a:p>
        </p:txBody>
      </p:sp>
      <p:sp>
        <p:nvSpPr>
          <p:cNvPr id="6" name="Slide Number Placeholder 5">
            <a:extLst>
              <a:ext uri="{FF2B5EF4-FFF2-40B4-BE49-F238E27FC236}">
                <a16:creationId xmlns:a16="http://schemas.microsoft.com/office/drawing/2014/main" id="{AFA29D22-70AA-6FEA-38F5-4EF36B4DF402}"/>
              </a:ext>
            </a:extLst>
          </p:cNvPr>
          <p:cNvSpPr>
            <a:spLocks noGrp="1"/>
          </p:cNvSpPr>
          <p:nvPr>
            <p:ph type="sldNum" sz="quarter" idx="4"/>
          </p:nvPr>
        </p:nvSpPr>
        <p:spPr/>
        <p:txBody>
          <a:bodyPr/>
          <a:lstStyle/>
          <a:p>
            <a:fld id="{4FAB73BC-B049-4115-A692-8D63A059BFB8}" type="slidenum">
              <a:rPr lang="en-US" noProof="0" smtClean="0"/>
              <a:pPr/>
              <a:t>35</a:t>
            </a:fld>
            <a:endParaRPr lang="en-US" noProof="0" dirty="0"/>
          </a:p>
        </p:txBody>
      </p:sp>
      <p:pic>
        <p:nvPicPr>
          <p:cNvPr id="10" name="Picture Placeholder 5">
            <a:extLst>
              <a:ext uri="{FF2B5EF4-FFF2-40B4-BE49-F238E27FC236}">
                <a16:creationId xmlns:a16="http://schemas.microsoft.com/office/drawing/2014/main" id="{72C5C088-A97B-5ECF-3188-1DB56CB87D85}"/>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76009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80EC-D106-77C9-A131-C3B33C541064}"/>
              </a:ext>
            </a:extLst>
          </p:cNvPr>
          <p:cNvSpPr>
            <a:spLocks noGrp="1"/>
          </p:cNvSpPr>
          <p:nvPr>
            <p:ph type="title"/>
          </p:nvPr>
        </p:nvSpPr>
        <p:spPr/>
        <p:txBody>
          <a:bodyPr/>
          <a:lstStyle/>
          <a:p>
            <a:r>
              <a:rPr lang="en-US" dirty="0">
                <a:solidFill>
                  <a:srgbClr val="00B0F0"/>
                </a:solidFill>
              </a:rPr>
              <a:t>? Inappropriate </a:t>
            </a:r>
            <a:r>
              <a:rPr lang="en-US" dirty="0" err="1">
                <a:solidFill>
                  <a:srgbClr val="00B0F0"/>
                </a:solidFill>
              </a:rPr>
              <a:t>icd</a:t>
            </a:r>
            <a:r>
              <a:rPr lang="en-US" dirty="0">
                <a:solidFill>
                  <a:srgbClr val="00B0F0"/>
                </a:solidFill>
              </a:rPr>
              <a:t> shock</a:t>
            </a:r>
            <a:endParaRPr lang="en-IN" dirty="0">
              <a:solidFill>
                <a:srgbClr val="00B0F0"/>
              </a:solidFill>
            </a:endParaRPr>
          </a:p>
        </p:txBody>
      </p:sp>
      <p:sp>
        <p:nvSpPr>
          <p:cNvPr id="3" name="Content Placeholder 2">
            <a:extLst>
              <a:ext uri="{FF2B5EF4-FFF2-40B4-BE49-F238E27FC236}">
                <a16:creationId xmlns:a16="http://schemas.microsoft.com/office/drawing/2014/main" id="{9FC3421B-DDEC-1A8A-A76D-420466A72D0D}"/>
              </a:ext>
            </a:extLst>
          </p:cNvPr>
          <p:cNvSpPr>
            <a:spLocks noGrp="1"/>
          </p:cNvSpPr>
          <p:nvPr>
            <p:ph sz="quarter" idx="13"/>
          </p:nvPr>
        </p:nvSpPr>
        <p:spPr/>
        <p:txBody>
          <a:bodyPr/>
          <a:lstStyle/>
          <a:p>
            <a:r>
              <a:rPr lang="en-US" dirty="0"/>
              <a:t>Review 12 lead ECG e.g. Broad QRS with potential R wave double counting</a:t>
            </a:r>
          </a:p>
          <a:p>
            <a:r>
              <a:rPr lang="en-US" dirty="0"/>
              <a:t>Review ICD setting ( Detection and treatment)</a:t>
            </a:r>
          </a:p>
          <a:p>
            <a:r>
              <a:rPr lang="en-US" dirty="0"/>
              <a:t>Evaluate lead position and integrity if malfunction suspected </a:t>
            </a:r>
            <a:r>
              <a:rPr lang="en-US" dirty="0" err="1"/>
              <a:t>i.e</a:t>
            </a:r>
            <a:r>
              <a:rPr lang="en-US" dirty="0"/>
              <a:t> Chest x-ray </a:t>
            </a:r>
          </a:p>
          <a:p>
            <a:r>
              <a:rPr lang="en-US" dirty="0"/>
              <a:t>Review of all ICD episodes</a:t>
            </a:r>
          </a:p>
          <a:p>
            <a:endParaRPr lang="en-US" dirty="0"/>
          </a:p>
          <a:p>
            <a:endParaRPr lang="en-US" dirty="0"/>
          </a:p>
          <a:p>
            <a:endParaRPr lang="en-IN" dirty="0"/>
          </a:p>
        </p:txBody>
      </p:sp>
      <p:sp>
        <p:nvSpPr>
          <p:cNvPr id="4" name="Picture Placeholder 3">
            <a:extLst>
              <a:ext uri="{FF2B5EF4-FFF2-40B4-BE49-F238E27FC236}">
                <a16:creationId xmlns:a16="http://schemas.microsoft.com/office/drawing/2014/main" id="{48339D95-633D-1662-138F-AB1FFB4548B3}"/>
              </a:ext>
            </a:extLst>
          </p:cNvPr>
          <p:cNvSpPr>
            <a:spLocks noGrp="1"/>
          </p:cNvSpPr>
          <p:nvPr>
            <p:ph type="pic" sz="quarter" idx="15"/>
          </p:nvPr>
        </p:nvSpPr>
        <p:spPr/>
      </p:sp>
      <p:sp>
        <p:nvSpPr>
          <p:cNvPr id="5" name="Text Placeholder 4">
            <a:extLst>
              <a:ext uri="{FF2B5EF4-FFF2-40B4-BE49-F238E27FC236}">
                <a16:creationId xmlns:a16="http://schemas.microsoft.com/office/drawing/2014/main" id="{E0378973-F4AF-59FE-6992-062661D49939}"/>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395DE20C-21DC-6E12-26C2-B1BBD24EC35C}"/>
              </a:ext>
            </a:extLst>
          </p:cNvPr>
          <p:cNvSpPr>
            <a:spLocks noGrp="1"/>
          </p:cNvSpPr>
          <p:nvPr>
            <p:ph type="sldNum" sz="quarter" idx="4"/>
          </p:nvPr>
        </p:nvSpPr>
        <p:spPr/>
        <p:txBody>
          <a:bodyPr/>
          <a:lstStyle/>
          <a:p>
            <a:fld id="{4FAB73BC-B049-4115-A692-8D63A059BFB8}" type="slidenum">
              <a:rPr lang="en-US" noProof="0" smtClean="0"/>
              <a:pPr/>
              <a:t>36</a:t>
            </a:fld>
            <a:endParaRPr lang="en-US" noProof="0" dirty="0"/>
          </a:p>
        </p:txBody>
      </p:sp>
      <p:pic>
        <p:nvPicPr>
          <p:cNvPr id="7" name="Picture Placeholder 5">
            <a:extLst>
              <a:ext uri="{FF2B5EF4-FFF2-40B4-BE49-F238E27FC236}">
                <a16:creationId xmlns:a16="http://schemas.microsoft.com/office/drawing/2014/main" id="{B13FABB0-7150-2273-4F09-8231BC625A5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3311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6EDE-A030-0444-859A-88F56EC0D932}"/>
              </a:ext>
            </a:extLst>
          </p:cNvPr>
          <p:cNvSpPr>
            <a:spLocks noGrp="1"/>
          </p:cNvSpPr>
          <p:nvPr>
            <p:ph type="title"/>
          </p:nvPr>
        </p:nvSpPr>
        <p:spPr/>
        <p:txBody>
          <a:bodyPr/>
          <a:lstStyle/>
          <a:p>
            <a:r>
              <a:rPr lang="en-US" dirty="0" err="1"/>
              <a:t>Af</a:t>
            </a:r>
            <a:r>
              <a:rPr lang="en-US" dirty="0"/>
              <a:t>/</a:t>
            </a:r>
            <a:r>
              <a:rPr lang="en-US" dirty="0" err="1"/>
              <a:t>svt</a:t>
            </a:r>
            <a:r>
              <a:rPr lang="en-US" dirty="0"/>
              <a:t> </a:t>
            </a:r>
            <a:endParaRPr lang="en-IN" dirty="0"/>
          </a:p>
        </p:txBody>
      </p:sp>
      <p:sp>
        <p:nvSpPr>
          <p:cNvPr id="3" name="Content Placeholder 2">
            <a:extLst>
              <a:ext uri="{FF2B5EF4-FFF2-40B4-BE49-F238E27FC236}">
                <a16:creationId xmlns:a16="http://schemas.microsoft.com/office/drawing/2014/main" id="{21908605-D4C2-8C24-3A1A-1F7937DC9709}"/>
              </a:ext>
            </a:extLst>
          </p:cNvPr>
          <p:cNvSpPr>
            <a:spLocks noGrp="1"/>
          </p:cNvSpPr>
          <p:nvPr>
            <p:ph sz="quarter" idx="13"/>
          </p:nvPr>
        </p:nvSpPr>
        <p:spPr/>
        <p:txBody>
          <a:bodyPr/>
          <a:lstStyle/>
          <a:p>
            <a:r>
              <a:rPr lang="en-US" dirty="0"/>
              <a:t>Improve SVT/VT discrimination</a:t>
            </a:r>
          </a:p>
          <a:p>
            <a:pPr marL="457200" indent="-457200">
              <a:buAutoNum type="arabicParenR"/>
            </a:pPr>
            <a:r>
              <a:rPr lang="en-US" dirty="0"/>
              <a:t>Sudden onset</a:t>
            </a:r>
          </a:p>
          <a:p>
            <a:pPr marL="457200" indent="-457200">
              <a:buAutoNum type="arabicParenR"/>
            </a:pPr>
            <a:r>
              <a:rPr lang="en-US" dirty="0"/>
              <a:t>Chamber of onset</a:t>
            </a:r>
          </a:p>
          <a:p>
            <a:pPr marL="457200" indent="-457200">
              <a:buAutoNum type="arabicParenR"/>
            </a:pPr>
            <a:r>
              <a:rPr lang="en-US" dirty="0"/>
              <a:t>Interval stability</a:t>
            </a:r>
          </a:p>
          <a:p>
            <a:pPr marL="457200" indent="-457200">
              <a:buAutoNum type="arabicParenR"/>
            </a:pPr>
            <a:r>
              <a:rPr lang="en-US" dirty="0"/>
              <a:t>A vs V rate  </a:t>
            </a:r>
          </a:p>
          <a:p>
            <a:pPr marL="457200" indent="-457200">
              <a:buAutoNum type="arabicParenR"/>
            </a:pPr>
            <a:r>
              <a:rPr lang="en-US" dirty="0"/>
              <a:t>Morphology</a:t>
            </a:r>
            <a:endParaRPr lang="en-IN" dirty="0"/>
          </a:p>
        </p:txBody>
      </p:sp>
      <p:sp>
        <p:nvSpPr>
          <p:cNvPr id="4" name="Picture Placeholder 3">
            <a:extLst>
              <a:ext uri="{FF2B5EF4-FFF2-40B4-BE49-F238E27FC236}">
                <a16:creationId xmlns:a16="http://schemas.microsoft.com/office/drawing/2014/main" id="{9E5CEE31-AFC9-4246-D0AE-3672AEF146D3}"/>
              </a:ext>
            </a:extLst>
          </p:cNvPr>
          <p:cNvSpPr>
            <a:spLocks noGrp="1"/>
          </p:cNvSpPr>
          <p:nvPr>
            <p:ph type="pic" sz="quarter" idx="15"/>
          </p:nvPr>
        </p:nvSpPr>
        <p:spPr/>
      </p:sp>
      <p:sp>
        <p:nvSpPr>
          <p:cNvPr id="5" name="Text Placeholder 4">
            <a:extLst>
              <a:ext uri="{FF2B5EF4-FFF2-40B4-BE49-F238E27FC236}">
                <a16:creationId xmlns:a16="http://schemas.microsoft.com/office/drawing/2014/main" id="{9336748E-3324-33D0-D512-4B98C3FA80FD}"/>
              </a:ext>
            </a:extLst>
          </p:cNvPr>
          <p:cNvSpPr>
            <a:spLocks noGrp="1"/>
          </p:cNvSpPr>
          <p:nvPr>
            <p:ph type="body" sz="quarter" idx="16"/>
          </p:nvPr>
        </p:nvSpPr>
        <p:spPr>
          <a:xfrm>
            <a:off x="6497403" y="1588216"/>
            <a:ext cx="2982973" cy="424732"/>
          </a:xfrm>
        </p:spPr>
        <p:txBody>
          <a:bodyPr/>
          <a:lstStyle/>
          <a:p>
            <a:r>
              <a:rPr lang="en-US" dirty="0"/>
              <a:t>TREAT ARRHYTHMIA</a:t>
            </a:r>
            <a:endParaRPr lang="en-IN" dirty="0"/>
          </a:p>
        </p:txBody>
      </p:sp>
      <p:sp>
        <p:nvSpPr>
          <p:cNvPr id="6" name="Slide Number Placeholder 5">
            <a:extLst>
              <a:ext uri="{FF2B5EF4-FFF2-40B4-BE49-F238E27FC236}">
                <a16:creationId xmlns:a16="http://schemas.microsoft.com/office/drawing/2014/main" id="{775C2A2B-8BCF-9CD2-3AD6-974F893C4989}"/>
              </a:ext>
            </a:extLst>
          </p:cNvPr>
          <p:cNvSpPr>
            <a:spLocks noGrp="1"/>
          </p:cNvSpPr>
          <p:nvPr>
            <p:ph type="sldNum" sz="quarter" idx="4"/>
          </p:nvPr>
        </p:nvSpPr>
        <p:spPr/>
        <p:txBody>
          <a:bodyPr/>
          <a:lstStyle/>
          <a:p>
            <a:fld id="{4FAB73BC-B049-4115-A692-8D63A059BFB8}" type="slidenum">
              <a:rPr lang="en-US" noProof="0" smtClean="0"/>
              <a:pPr/>
              <a:t>37</a:t>
            </a:fld>
            <a:endParaRPr lang="en-US" noProof="0" dirty="0"/>
          </a:p>
        </p:txBody>
      </p:sp>
      <p:graphicFrame>
        <p:nvGraphicFramePr>
          <p:cNvPr id="9" name="Diagram 8">
            <a:extLst>
              <a:ext uri="{FF2B5EF4-FFF2-40B4-BE49-F238E27FC236}">
                <a16:creationId xmlns:a16="http://schemas.microsoft.com/office/drawing/2014/main" id="{D2F0DBD7-BE72-7700-CB23-52A1474FC44F}"/>
              </a:ext>
            </a:extLst>
          </p:cNvPr>
          <p:cNvGraphicFramePr/>
          <p:nvPr>
            <p:extLst>
              <p:ext uri="{D42A27DB-BD31-4B8C-83A1-F6EECF244321}">
                <p14:modId xmlns:p14="http://schemas.microsoft.com/office/powerpoint/2010/main" val="4178438711"/>
              </p:ext>
            </p:extLst>
          </p:nvPr>
        </p:nvGraphicFramePr>
        <p:xfrm>
          <a:off x="5692986" y="2564904"/>
          <a:ext cx="4723494" cy="2448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Placeholder 5">
            <a:extLst>
              <a:ext uri="{FF2B5EF4-FFF2-40B4-BE49-F238E27FC236}">
                <a16:creationId xmlns:a16="http://schemas.microsoft.com/office/drawing/2014/main" id="{A9B6F935-3EFB-23F9-95BA-14FAEAEA271A}"/>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92008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17C11C3-6A9E-E389-76C3-39AA9F905667}"/>
              </a:ext>
            </a:extLst>
          </p:cNvPr>
          <p:cNvSpPr>
            <a:spLocks noGrp="1"/>
          </p:cNvSpPr>
          <p:nvPr>
            <p:ph sz="quarter" idx="13"/>
          </p:nvPr>
        </p:nvSpPr>
        <p:spPr>
          <a:xfrm>
            <a:off x="479376" y="1052736"/>
            <a:ext cx="5775960" cy="3660648"/>
          </a:xfrm>
        </p:spPr>
        <p:txBody>
          <a:bodyPr/>
          <a:lstStyle/>
          <a:p>
            <a:pPr marL="0" indent="0">
              <a:buNone/>
            </a:pPr>
            <a:r>
              <a:rPr lang="en-US" b="1" dirty="0"/>
              <a:t>Lead related over sensing </a:t>
            </a:r>
          </a:p>
          <a:p>
            <a:pPr marL="457200" indent="-457200">
              <a:buAutoNum type="arabicParenR"/>
            </a:pPr>
            <a:r>
              <a:rPr lang="en-US" b="1" dirty="0"/>
              <a:t>Conductor fracture</a:t>
            </a:r>
          </a:p>
          <a:p>
            <a:pPr marL="457200" indent="-457200">
              <a:buAutoNum type="arabicParenR"/>
            </a:pPr>
            <a:r>
              <a:rPr lang="en-US" b="1" dirty="0"/>
              <a:t>Insulation breach</a:t>
            </a:r>
          </a:p>
          <a:p>
            <a:pPr marL="457200" indent="-457200">
              <a:buAutoNum type="arabicParenR"/>
            </a:pPr>
            <a:r>
              <a:rPr lang="en-US" b="1" dirty="0"/>
              <a:t>Connection problems</a:t>
            </a:r>
          </a:p>
          <a:p>
            <a:pPr marL="457200" indent="-457200">
              <a:buAutoNum type="arabicParenR"/>
            </a:pPr>
            <a:r>
              <a:rPr lang="en-US" b="1" dirty="0"/>
              <a:t>Lead – lead interaction</a:t>
            </a:r>
          </a:p>
          <a:p>
            <a:pPr marL="0" indent="0">
              <a:buNone/>
            </a:pPr>
            <a:endParaRPr lang="en-IN" dirty="0"/>
          </a:p>
          <a:p>
            <a:pPr marL="0" indent="0">
              <a:buNone/>
            </a:pPr>
            <a:r>
              <a:rPr lang="en-IN" dirty="0"/>
              <a:t>Reduce oversensing : Enable specific algorithm</a:t>
            </a:r>
          </a:p>
          <a:p>
            <a:pPr marL="0" indent="0">
              <a:buNone/>
            </a:pPr>
            <a:r>
              <a:rPr lang="en-IN" dirty="0"/>
              <a:t>Reposition lead or implant new lead if indicated</a:t>
            </a:r>
          </a:p>
        </p:txBody>
      </p:sp>
      <p:sp>
        <p:nvSpPr>
          <p:cNvPr id="9" name="Picture Placeholder 8">
            <a:extLst>
              <a:ext uri="{FF2B5EF4-FFF2-40B4-BE49-F238E27FC236}">
                <a16:creationId xmlns:a16="http://schemas.microsoft.com/office/drawing/2014/main" id="{71AB36CB-C57D-0A48-690F-8B3C6A5D7ACC}"/>
              </a:ext>
            </a:extLst>
          </p:cNvPr>
          <p:cNvSpPr>
            <a:spLocks noGrp="1"/>
          </p:cNvSpPr>
          <p:nvPr>
            <p:ph type="pic" sz="quarter" idx="15"/>
          </p:nvPr>
        </p:nvSpPr>
        <p:spPr/>
      </p:sp>
      <p:sp>
        <p:nvSpPr>
          <p:cNvPr id="11" name="Picture Placeholder 10">
            <a:extLst>
              <a:ext uri="{FF2B5EF4-FFF2-40B4-BE49-F238E27FC236}">
                <a16:creationId xmlns:a16="http://schemas.microsoft.com/office/drawing/2014/main" id="{2C16F11C-7CDA-B4D4-F95C-C3345BD6A617}"/>
              </a:ext>
            </a:extLst>
          </p:cNvPr>
          <p:cNvSpPr>
            <a:spLocks noGrp="1"/>
          </p:cNvSpPr>
          <p:nvPr>
            <p:ph type="pic" sz="quarter" idx="17"/>
          </p:nvPr>
        </p:nvSpPr>
        <p:spPr/>
      </p:sp>
      <p:sp>
        <p:nvSpPr>
          <p:cNvPr id="6" name="Slide Number Placeholder 5">
            <a:extLst>
              <a:ext uri="{FF2B5EF4-FFF2-40B4-BE49-F238E27FC236}">
                <a16:creationId xmlns:a16="http://schemas.microsoft.com/office/drawing/2014/main" id="{3568D421-4B88-D25C-23D2-EF25AC4F4B33}"/>
              </a:ext>
            </a:extLst>
          </p:cNvPr>
          <p:cNvSpPr>
            <a:spLocks noGrp="1"/>
          </p:cNvSpPr>
          <p:nvPr>
            <p:ph type="sldNum" sz="quarter" idx="4"/>
          </p:nvPr>
        </p:nvSpPr>
        <p:spPr/>
        <p:txBody>
          <a:bodyPr/>
          <a:lstStyle/>
          <a:p>
            <a:fld id="{4FAB73BC-B049-4115-A692-8D63A059BFB8}" type="slidenum">
              <a:rPr lang="en-US" noProof="0" smtClean="0"/>
              <a:pPr/>
              <a:t>38</a:t>
            </a:fld>
            <a:endParaRPr lang="en-US" noProof="0" dirty="0"/>
          </a:p>
        </p:txBody>
      </p:sp>
      <p:sp>
        <p:nvSpPr>
          <p:cNvPr id="12" name="Content Placeholder 7">
            <a:extLst>
              <a:ext uri="{FF2B5EF4-FFF2-40B4-BE49-F238E27FC236}">
                <a16:creationId xmlns:a16="http://schemas.microsoft.com/office/drawing/2014/main" id="{63A25021-4745-7499-0EDA-37223C3800E2}"/>
              </a:ext>
            </a:extLst>
          </p:cNvPr>
          <p:cNvSpPr txBox="1">
            <a:spLocks/>
          </p:cNvSpPr>
          <p:nvPr/>
        </p:nvSpPr>
        <p:spPr>
          <a:xfrm>
            <a:off x="6079728" y="1052736"/>
            <a:ext cx="5775960" cy="36606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b="1" dirty="0"/>
              <a:t>Cardiac oversensing</a:t>
            </a:r>
          </a:p>
          <a:p>
            <a:pPr marL="457200" indent="-457200">
              <a:buFont typeface="Arial" panose="020B0604020202020204" pitchFamily="34" charset="0"/>
              <a:buAutoNum type="arabicParenR"/>
            </a:pPr>
            <a:r>
              <a:rPr lang="en-US" b="1" dirty="0"/>
              <a:t>Myopotentials from skeletal muscle</a:t>
            </a:r>
          </a:p>
          <a:p>
            <a:pPr marL="457200" indent="-457200">
              <a:buFont typeface="Arial" panose="020B0604020202020204" pitchFamily="34" charset="0"/>
              <a:buAutoNum type="arabicParenR"/>
            </a:pPr>
            <a:r>
              <a:rPr lang="en-US" b="1" dirty="0"/>
              <a:t>Electromagnetic interference</a:t>
            </a:r>
          </a:p>
          <a:p>
            <a:pPr marL="0" indent="0">
              <a:buNone/>
            </a:pPr>
            <a:endParaRPr lang="en-US" b="1" dirty="0"/>
          </a:p>
          <a:p>
            <a:pPr marL="0" indent="0">
              <a:buNone/>
            </a:pPr>
            <a:r>
              <a:rPr lang="en-US" b="1" dirty="0"/>
              <a:t>Reduce oversensing</a:t>
            </a:r>
          </a:p>
          <a:p>
            <a:pPr marL="457200" indent="-457200">
              <a:buAutoNum type="arabicParenR"/>
            </a:pPr>
            <a:r>
              <a:rPr lang="en-US" b="1" dirty="0"/>
              <a:t>Reprogram ventricular sensitivity</a:t>
            </a:r>
          </a:p>
          <a:p>
            <a:pPr marL="457200" indent="-457200">
              <a:buAutoNum type="arabicParenR"/>
            </a:pPr>
            <a:r>
              <a:rPr lang="en-US" b="1" dirty="0"/>
              <a:t>Enable specific algorithm</a:t>
            </a:r>
          </a:p>
          <a:p>
            <a:pPr marL="457200" indent="-457200">
              <a:buAutoNum type="arabicParenR"/>
            </a:pPr>
            <a:r>
              <a:rPr lang="en-US" b="1" dirty="0"/>
              <a:t>Alter sensing bandwidth</a:t>
            </a:r>
          </a:p>
          <a:p>
            <a:pPr marL="0" indent="0">
              <a:buNone/>
            </a:pPr>
            <a:r>
              <a:rPr lang="en-US" b="1" dirty="0"/>
              <a:t>Reposition lead or implant if persistent oversensing</a:t>
            </a:r>
          </a:p>
        </p:txBody>
      </p:sp>
      <p:pic>
        <p:nvPicPr>
          <p:cNvPr id="13" name="Picture Placeholder 5">
            <a:extLst>
              <a:ext uri="{FF2B5EF4-FFF2-40B4-BE49-F238E27FC236}">
                <a16:creationId xmlns:a16="http://schemas.microsoft.com/office/drawing/2014/main" id="{1D1F5BF0-BF4B-E3CF-438E-CBDAB24247B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7605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68FA-7A47-6105-FFE0-85B3B2436F4A}"/>
              </a:ext>
            </a:extLst>
          </p:cNvPr>
          <p:cNvSpPr>
            <a:spLocks noGrp="1"/>
          </p:cNvSpPr>
          <p:nvPr>
            <p:ph type="title"/>
          </p:nvPr>
        </p:nvSpPr>
        <p:spPr/>
        <p:txBody>
          <a:bodyPr/>
          <a:lstStyle/>
          <a:p>
            <a:r>
              <a:rPr lang="en-US" dirty="0">
                <a:latin typeface="Bradley Hand ITC" panose="03070402050302030203" pitchFamily="66" charset="0"/>
              </a:rPr>
              <a:t>treatment</a:t>
            </a:r>
            <a:endParaRPr lang="en-IN" dirty="0">
              <a:latin typeface="Bradley Hand ITC" panose="03070402050302030203" pitchFamily="66" charset="0"/>
            </a:endParaRPr>
          </a:p>
        </p:txBody>
      </p:sp>
      <p:sp>
        <p:nvSpPr>
          <p:cNvPr id="3" name="Content Placeholder 2">
            <a:extLst>
              <a:ext uri="{FF2B5EF4-FFF2-40B4-BE49-F238E27FC236}">
                <a16:creationId xmlns:a16="http://schemas.microsoft.com/office/drawing/2014/main" id="{AD348A0E-29E4-8EA9-7A41-91D7554595FA}"/>
              </a:ext>
            </a:extLst>
          </p:cNvPr>
          <p:cNvSpPr>
            <a:spLocks noGrp="1"/>
          </p:cNvSpPr>
          <p:nvPr>
            <p:ph sz="quarter" idx="13"/>
          </p:nvPr>
        </p:nvSpPr>
        <p:spPr>
          <a:xfrm>
            <a:off x="1127448" y="3645024"/>
            <a:ext cx="3603144" cy="424732"/>
          </a:xfrm>
        </p:spPr>
        <p:txBody>
          <a:bodyPr>
            <a:normAutofit fontScale="92500"/>
          </a:bodyPr>
          <a:lstStyle/>
          <a:p>
            <a:pPr marL="0" indent="0">
              <a:buNone/>
            </a:pPr>
            <a:r>
              <a:rPr lang="en-US" sz="2400" b="1" dirty="0"/>
              <a:t>Initiation of immediate ACLS</a:t>
            </a:r>
            <a:endParaRPr lang="en-IN" sz="2400" b="1" dirty="0"/>
          </a:p>
        </p:txBody>
      </p:sp>
      <p:sp>
        <p:nvSpPr>
          <p:cNvPr id="5" name="Text Placeholder 4">
            <a:extLst>
              <a:ext uri="{FF2B5EF4-FFF2-40B4-BE49-F238E27FC236}">
                <a16:creationId xmlns:a16="http://schemas.microsoft.com/office/drawing/2014/main" id="{BF6A4040-715D-5F6A-A2F2-16213A0EB03A}"/>
              </a:ext>
            </a:extLst>
          </p:cNvPr>
          <p:cNvSpPr>
            <a:spLocks noGrp="1"/>
          </p:cNvSpPr>
          <p:nvPr>
            <p:ph type="body" sz="quarter" idx="16"/>
          </p:nvPr>
        </p:nvSpPr>
        <p:spPr>
          <a:xfrm>
            <a:off x="532553" y="2206355"/>
            <a:ext cx="10837333" cy="424732"/>
          </a:xfrm>
        </p:spPr>
        <p:txBody>
          <a:bodyPr/>
          <a:lstStyle/>
          <a:p>
            <a:r>
              <a:rPr lang="en-US" dirty="0"/>
              <a:t>Electric storm with hemodynamic instability</a:t>
            </a:r>
            <a:endParaRPr lang="en-IN" dirty="0"/>
          </a:p>
        </p:txBody>
      </p:sp>
      <p:sp>
        <p:nvSpPr>
          <p:cNvPr id="6" name="Slide Number Placeholder 5">
            <a:extLst>
              <a:ext uri="{FF2B5EF4-FFF2-40B4-BE49-F238E27FC236}">
                <a16:creationId xmlns:a16="http://schemas.microsoft.com/office/drawing/2014/main" id="{ACDE9FFA-79B5-9609-DF9D-41B4E4658974}"/>
              </a:ext>
            </a:extLst>
          </p:cNvPr>
          <p:cNvSpPr>
            <a:spLocks noGrp="1"/>
          </p:cNvSpPr>
          <p:nvPr>
            <p:ph type="sldNum" sz="quarter" idx="4"/>
          </p:nvPr>
        </p:nvSpPr>
        <p:spPr/>
        <p:txBody>
          <a:bodyPr/>
          <a:lstStyle/>
          <a:p>
            <a:fld id="{4FAB73BC-B049-4115-A692-8D63A059BFB8}" type="slidenum">
              <a:rPr lang="en-US" noProof="0" smtClean="0"/>
              <a:pPr/>
              <a:t>39</a:t>
            </a:fld>
            <a:endParaRPr lang="en-US" noProof="0" dirty="0"/>
          </a:p>
        </p:txBody>
      </p:sp>
      <p:cxnSp>
        <p:nvCxnSpPr>
          <p:cNvPr id="8" name="Straight Arrow Connector 7">
            <a:extLst>
              <a:ext uri="{FF2B5EF4-FFF2-40B4-BE49-F238E27FC236}">
                <a16:creationId xmlns:a16="http://schemas.microsoft.com/office/drawing/2014/main" id="{E2003EEC-B8AE-CE5C-7901-B37D06683BFD}"/>
              </a:ext>
            </a:extLst>
          </p:cNvPr>
          <p:cNvCxnSpPr/>
          <p:nvPr/>
        </p:nvCxnSpPr>
        <p:spPr>
          <a:xfrm>
            <a:off x="2423592" y="2708920"/>
            <a:ext cx="0" cy="7200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Picture Placeholder 5">
            <a:extLst>
              <a:ext uri="{FF2B5EF4-FFF2-40B4-BE49-F238E27FC236}">
                <a16:creationId xmlns:a16="http://schemas.microsoft.com/office/drawing/2014/main" id="{8815BA24-55D7-FD2C-267C-74CF1CA4ED7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0073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E7EF103-89DB-11E0-99EC-2B23CE8AEF82}"/>
              </a:ext>
            </a:extLst>
          </p:cNvPr>
          <p:cNvSpPr>
            <a:spLocks noGrp="1"/>
          </p:cNvSpPr>
          <p:nvPr>
            <p:ph type="title"/>
          </p:nvPr>
        </p:nvSpPr>
        <p:spPr/>
        <p:txBody>
          <a:bodyPr>
            <a:noAutofit/>
          </a:bodyPr>
          <a:lstStyle/>
          <a:p>
            <a:r>
              <a:rPr lang="en-US" sz="4800" dirty="0"/>
              <a:t>VT STORM</a:t>
            </a:r>
            <a:endParaRPr lang="en-IN" sz="4800" dirty="0"/>
          </a:p>
        </p:txBody>
      </p:sp>
      <p:sp>
        <p:nvSpPr>
          <p:cNvPr id="10" name="Content Placeholder 9">
            <a:extLst>
              <a:ext uri="{FF2B5EF4-FFF2-40B4-BE49-F238E27FC236}">
                <a16:creationId xmlns:a16="http://schemas.microsoft.com/office/drawing/2014/main" id="{D536A84E-D07C-63A3-8B3A-7D86636976D1}"/>
              </a:ext>
            </a:extLst>
          </p:cNvPr>
          <p:cNvSpPr>
            <a:spLocks noGrp="1"/>
          </p:cNvSpPr>
          <p:nvPr>
            <p:ph sz="quarter" idx="13"/>
          </p:nvPr>
        </p:nvSpPr>
        <p:spPr>
          <a:xfrm>
            <a:off x="2926707" y="2564904"/>
            <a:ext cx="5689574" cy="3660648"/>
          </a:xfrm>
        </p:spPr>
        <p:txBody>
          <a:bodyPr>
            <a:normAutofit/>
          </a:bodyPr>
          <a:lstStyle/>
          <a:p>
            <a:pPr marL="0" indent="0">
              <a:buNone/>
            </a:pPr>
            <a:r>
              <a:rPr lang="en-US" b="1" dirty="0">
                <a:solidFill>
                  <a:srgbClr val="FF0000"/>
                </a:solidFill>
              </a:rPr>
              <a:t>Primary Prevention ICD  </a:t>
            </a:r>
            <a:r>
              <a:rPr lang="en-US" dirty="0">
                <a:sym typeface="Wingdings" panose="05000000000000000000" pitchFamily="2" charset="2"/>
              </a:rPr>
              <a:t></a:t>
            </a:r>
            <a:r>
              <a:rPr lang="en-US" dirty="0"/>
              <a:t> 4-7% ;</a:t>
            </a:r>
          </a:p>
          <a:p>
            <a:pPr marL="0" indent="0">
              <a:buNone/>
            </a:pPr>
            <a:r>
              <a:rPr lang="en-US" dirty="0"/>
              <a:t>Average Time after device implantation 18-24 months</a:t>
            </a:r>
          </a:p>
          <a:p>
            <a:pPr marL="0" indent="0">
              <a:buNone/>
            </a:pPr>
            <a:endParaRPr lang="en-US" dirty="0"/>
          </a:p>
          <a:p>
            <a:pPr marL="0" indent="0">
              <a:buNone/>
            </a:pPr>
            <a:r>
              <a:rPr lang="en-US" b="1" dirty="0">
                <a:solidFill>
                  <a:srgbClr val="FF0000"/>
                </a:solidFill>
              </a:rPr>
              <a:t>Secondary Prevention ICD </a:t>
            </a:r>
            <a:r>
              <a:rPr lang="en-US" dirty="0">
                <a:sym typeface="Wingdings" panose="05000000000000000000" pitchFamily="2" charset="2"/>
              </a:rPr>
              <a:t> 10-30%</a:t>
            </a:r>
          </a:p>
          <a:p>
            <a:pPr marL="0" indent="0">
              <a:lnSpc>
                <a:spcPct val="100000"/>
              </a:lnSpc>
              <a:spcBef>
                <a:spcPts val="0"/>
              </a:spcBef>
              <a:buNone/>
            </a:pPr>
            <a:endParaRPr lang="en-US" dirty="0">
              <a:sym typeface="Wingdings" panose="05000000000000000000" pitchFamily="2" charset="2"/>
            </a:endParaRPr>
          </a:p>
          <a:p>
            <a:pPr marL="0" indent="0">
              <a:lnSpc>
                <a:spcPct val="100000"/>
              </a:lnSpc>
              <a:spcBef>
                <a:spcPts val="0"/>
              </a:spcBef>
              <a:buNone/>
            </a:pPr>
            <a:r>
              <a:rPr lang="en-US" dirty="0">
                <a:sym typeface="Wingdings" panose="05000000000000000000" pitchFamily="2" charset="2"/>
              </a:rPr>
              <a:t>Average Time after device implantation</a:t>
            </a:r>
          </a:p>
          <a:p>
            <a:pPr marL="0" indent="0">
              <a:lnSpc>
                <a:spcPct val="100000"/>
              </a:lnSpc>
              <a:spcBef>
                <a:spcPts val="0"/>
              </a:spcBef>
              <a:buNone/>
            </a:pPr>
            <a:r>
              <a:rPr lang="en-US" dirty="0">
                <a:sym typeface="Wingdings" panose="05000000000000000000" pitchFamily="2" charset="2"/>
              </a:rPr>
              <a:t>4-9 months</a:t>
            </a:r>
          </a:p>
          <a:p>
            <a:pPr marL="0" indent="0">
              <a:buNone/>
            </a:pPr>
            <a:endParaRPr lang="en-US" dirty="0">
              <a:sym typeface="Wingdings" panose="05000000000000000000" pitchFamily="2" charset="2"/>
            </a:endParaRPr>
          </a:p>
        </p:txBody>
      </p:sp>
      <p:sp>
        <p:nvSpPr>
          <p:cNvPr id="11" name="Picture Placeholder 10">
            <a:extLst>
              <a:ext uri="{FF2B5EF4-FFF2-40B4-BE49-F238E27FC236}">
                <a16:creationId xmlns:a16="http://schemas.microsoft.com/office/drawing/2014/main" id="{461D388B-94C1-8A16-FA02-CD4154A17AA3}"/>
              </a:ext>
            </a:extLst>
          </p:cNvPr>
          <p:cNvSpPr>
            <a:spLocks noGrp="1"/>
          </p:cNvSpPr>
          <p:nvPr>
            <p:ph type="pic" sz="quarter" idx="15"/>
          </p:nvPr>
        </p:nvSpPr>
        <p:spPr/>
      </p:sp>
      <p:sp>
        <p:nvSpPr>
          <p:cNvPr id="12" name="Text Placeholder 11">
            <a:extLst>
              <a:ext uri="{FF2B5EF4-FFF2-40B4-BE49-F238E27FC236}">
                <a16:creationId xmlns:a16="http://schemas.microsoft.com/office/drawing/2014/main" id="{F2013670-80D8-4E2B-61E8-B5F885DB5C4F}"/>
              </a:ext>
            </a:extLst>
          </p:cNvPr>
          <p:cNvSpPr>
            <a:spLocks noGrp="1"/>
          </p:cNvSpPr>
          <p:nvPr>
            <p:ph type="body" sz="quarter" idx="16"/>
          </p:nvPr>
        </p:nvSpPr>
        <p:spPr/>
        <p:txBody>
          <a:bodyPr/>
          <a:lstStyle/>
          <a:p>
            <a:r>
              <a:rPr lang="en-US" dirty="0"/>
              <a:t>Incidence </a:t>
            </a:r>
            <a:endParaRPr lang="en-IN" dirty="0"/>
          </a:p>
        </p:txBody>
      </p:sp>
      <p:sp>
        <p:nvSpPr>
          <p:cNvPr id="6" name="Slide Number Placeholder 5">
            <a:extLst>
              <a:ext uri="{FF2B5EF4-FFF2-40B4-BE49-F238E27FC236}">
                <a16:creationId xmlns:a16="http://schemas.microsoft.com/office/drawing/2014/main" id="{6AF4594D-00C3-1B62-BEB0-BAD89B241862}"/>
              </a:ext>
            </a:extLst>
          </p:cNvPr>
          <p:cNvSpPr>
            <a:spLocks noGrp="1"/>
          </p:cNvSpPr>
          <p:nvPr>
            <p:ph type="sldNum" sz="quarter" idx="4"/>
          </p:nvPr>
        </p:nvSpPr>
        <p:spPr/>
        <p:txBody>
          <a:bodyPr/>
          <a:lstStyle/>
          <a:p>
            <a:fld id="{4FAB73BC-B049-4115-A692-8D63A059BFB8}" type="slidenum">
              <a:rPr lang="en-US" noProof="0" smtClean="0"/>
              <a:pPr/>
              <a:t>4</a:t>
            </a:fld>
            <a:endParaRPr lang="en-US" noProof="0" dirty="0"/>
          </a:p>
        </p:txBody>
      </p:sp>
      <p:pic>
        <p:nvPicPr>
          <p:cNvPr id="14" name="Picture Placeholder 5">
            <a:extLst>
              <a:ext uri="{FF2B5EF4-FFF2-40B4-BE49-F238E27FC236}">
                <a16:creationId xmlns:a16="http://schemas.microsoft.com/office/drawing/2014/main" id="{F66EB349-5575-9195-A43E-3BC0776B571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1115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3341-4133-04F8-73F3-8DC10E8A133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94665A8-FDF5-4455-F7FD-FD61DA11207C}"/>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7BC4D096-5C7A-8B12-E2A1-CB607473C3CA}"/>
              </a:ext>
            </a:extLst>
          </p:cNvPr>
          <p:cNvSpPr>
            <a:spLocks noGrp="1"/>
          </p:cNvSpPr>
          <p:nvPr>
            <p:ph type="pic" sz="quarter" idx="15"/>
          </p:nvPr>
        </p:nvSpPr>
        <p:spPr/>
      </p:sp>
      <p:sp>
        <p:nvSpPr>
          <p:cNvPr id="5" name="Text Placeholder 4">
            <a:extLst>
              <a:ext uri="{FF2B5EF4-FFF2-40B4-BE49-F238E27FC236}">
                <a16:creationId xmlns:a16="http://schemas.microsoft.com/office/drawing/2014/main" id="{22F5B90C-31C4-8AC5-F70C-94DF5E969880}"/>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450BCEFD-D345-C6A7-BDCD-61EB443D7048}"/>
              </a:ext>
            </a:extLst>
          </p:cNvPr>
          <p:cNvSpPr>
            <a:spLocks noGrp="1"/>
          </p:cNvSpPr>
          <p:nvPr>
            <p:ph type="sldNum" sz="quarter" idx="4"/>
          </p:nvPr>
        </p:nvSpPr>
        <p:spPr/>
        <p:txBody>
          <a:bodyPr/>
          <a:lstStyle/>
          <a:p>
            <a:fld id="{4FAB73BC-B049-4115-A692-8D63A059BFB8}" type="slidenum">
              <a:rPr lang="en-US" noProof="0" smtClean="0"/>
              <a:pPr/>
              <a:t>40</a:t>
            </a:fld>
            <a:endParaRPr lang="en-US" noProof="0" dirty="0"/>
          </a:p>
        </p:txBody>
      </p:sp>
      <p:pic>
        <p:nvPicPr>
          <p:cNvPr id="9" name="Picture 8">
            <a:extLst>
              <a:ext uri="{FF2B5EF4-FFF2-40B4-BE49-F238E27FC236}">
                <a16:creationId xmlns:a16="http://schemas.microsoft.com/office/drawing/2014/main" id="{735D3B4F-3490-E639-7984-341A44E63E91}"/>
              </a:ext>
            </a:extLst>
          </p:cNvPr>
          <p:cNvPicPr>
            <a:picLocks noChangeAspect="1"/>
          </p:cNvPicPr>
          <p:nvPr/>
        </p:nvPicPr>
        <p:blipFill>
          <a:blip r:embed="rId3"/>
          <a:stretch>
            <a:fillRect/>
          </a:stretch>
        </p:blipFill>
        <p:spPr>
          <a:xfrm>
            <a:off x="-379" y="0"/>
            <a:ext cx="12192379" cy="6858000"/>
          </a:xfrm>
          <a:prstGeom prst="rect">
            <a:avLst/>
          </a:prstGeom>
        </p:spPr>
      </p:pic>
    </p:spTree>
    <p:extLst>
      <p:ext uri="{BB962C8B-B14F-4D97-AF65-F5344CB8AC3E}">
        <p14:creationId xmlns:p14="http://schemas.microsoft.com/office/powerpoint/2010/main" val="2585499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566A-C198-087C-4722-AB621F56887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10FD900-9D86-DA84-595B-A09B35C0198C}"/>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A6260CEB-44AE-9C5E-50B4-BC2758AA0FE0}"/>
              </a:ext>
            </a:extLst>
          </p:cNvPr>
          <p:cNvSpPr>
            <a:spLocks noGrp="1"/>
          </p:cNvSpPr>
          <p:nvPr>
            <p:ph type="pic" sz="quarter" idx="15"/>
          </p:nvPr>
        </p:nvSpPr>
        <p:spPr/>
      </p:sp>
      <p:sp>
        <p:nvSpPr>
          <p:cNvPr id="5" name="Text Placeholder 4">
            <a:extLst>
              <a:ext uri="{FF2B5EF4-FFF2-40B4-BE49-F238E27FC236}">
                <a16:creationId xmlns:a16="http://schemas.microsoft.com/office/drawing/2014/main" id="{2C49122D-8945-1E1C-F0B3-7CCB013F0EFF}"/>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7A614096-1ED1-1DC9-5B43-002723722D31}"/>
              </a:ext>
            </a:extLst>
          </p:cNvPr>
          <p:cNvSpPr>
            <a:spLocks noGrp="1"/>
          </p:cNvSpPr>
          <p:nvPr>
            <p:ph type="sldNum" sz="quarter" idx="4"/>
          </p:nvPr>
        </p:nvSpPr>
        <p:spPr/>
        <p:txBody>
          <a:bodyPr/>
          <a:lstStyle/>
          <a:p>
            <a:fld id="{4FAB73BC-B049-4115-A692-8D63A059BFB8}" type="slidenum">
              <a:rPr lang="en-US" noProof="0" smtClean="0"/>
              <a:pPr/>
              <a:t>41</a:t>
            </a:fld>
            <a:endParaRPr lang="en-US" noProof="0" dirty="0"/>
          </a:p>
        </p:txBody>
      </p:sp>
      <p:pic>
        <p:nvPicPr>
          <p:cNvPr id="7" name="Picture 6">
            <a:extLst>
              <a:ext uri="{FF2B5EF4-FFF2-40B4-BE49-F238E27FC236}">
                <a16:creationId xmlns:a16="http://schemas.microsoft.com/office/drawing/2014/main" id="{0F1F5880-5644-8A5C-DA63-A9B6747F1645}"/>
              </a:ext>
            </a:extLst>
          </p:cNvPr>
          <p:cNvPicPr>
            <a:picLocks noChangeAspect="1"/>
          </p:cNvPicPr>
          <p:nvPr/>
        </p:nvPicPr>
        <p:blipFill>
          <a:blip r:embed="rId3"/>
          <a:stretch>
            <a:fillRect/>
          </a:stretch>
        </p:blipFill>
        <p:spPr>
          <a:xfrm>
            <a:off x="28808" y="0"/>
            <a:ext cx="12163192" cy="6858000"/>
          </a:xfrm>
          <a:prstGeom prst="rect">
            <a:avLst/>
          </a:prstGeom>
        </p:spPr>
      </p:pic>
    </p:spTree>
    <p:extLst>
      <p:ext uri="{BB962C8B-B14F-4D97-AF65-F5344CB8AC3E}">
        <p14:creationId xmlns:p14="http://schemas.microsoft.com/office/powerpoint/2010/main" val="3361181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686C-D0E0-5194-C0D4-7992DE92230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0FA092C-35F0-21CE-0042-833C6B8665D5}"/>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B4453BE3-86C5-4B7B-5354-AC4CA462424C}"/>
              </a:ext>
            </a:extLst>
          </p:cNvPr>
          <p:cNvSpPr>
            <a:spLocks noGrp="1"/>
          </p:cNvSpPr>
          <p:nvPr>
            <p:ph type="pic" sz="quarter" idx="15"/>
          </p:nvPr>
        </p:nvSpPr>
        <p:spPr/>
      </p:sp>
      <p:sp>
        <p:nvSpPr>
          <p:cNvPr id="5" name="Text Placeholder 4">
            <a:extLst>
              <a:ext uri="{FF2B5EF4-FFF2-40B4-BE49-F238E27FC236}">
                <a16:creationId xmlns:a16="http://schemas.microsoft.com/office/drawing/2014/main" id="{188BE903-AFCD-3EE7-C2E2-10D6F2EDA5E4}"/>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9195ED29-4378-B2C5-FF54-255E268F6BC7}"/>
              </a:ext>
            </a:extLst>
          </p:cNvPr>
          <p:cNvSpPr>
            <a:spLocks noGrp="1"/>
          </p:cNvSpPr>
          <p:nvPr>
            <p:ph type="sldNum" sz="quarter" idx="4"/>
          </p:nvPr>
        </p:nvSpPr>
        <p:spPr/>
        <p:txBody>
          <a:bodyPr/>
          <a:lstStyle/>
          <a:p>
            <a:fld id="{4FAB73BC-B049-4115-A692-8D63A059BFB8}" type="slidenum">
              <a:rPr lang="en-US" noProof="0" smtClean="0"/>
              <a:pPr/>
              <a:t>42</a:t>
            </a:fld>
            <a:endParaRPr lang="en-US" noProof="0" dirty="0"/>
          </a:p>
        </p:txBody>
      </p:sp>
      <p:pic>
        <p:nvPicPr>
          <p:cNvPr id="7" name="Picture 6">
            <a:extLst>
              <a:ext uri="{FF2B5EF4-FFF2-40B4-BE49-F238E27FC236}">
                <a16:creationId xmlns:a16="http://schemas.microsoft.com/office/drawing/2014/main" id="{B45C8EDD-9B08-DBF4-62A6-0DC96F573EC9}"/>
              </a:ext>
            </a:extLst>
          </p:cNvPr>
          <p:cNvPicPr>
            <a:picLocks noChangeAspect="1"/>
          </p:cNvPicPr>
          <p:nvPr/>
        </p:nvPicPr>
        <p:blipFill>
          <a:blip r:embed="rId3"/>
          <a:stretch>
            <a:fillRect/>
          </a:stretch>
        </p:blipFill>
        <p:spPr>
          <a:xfrm>
            <a:off x="11759" y="152400"/>
            <a:ext cx="12192000" cy="6705600"/>
          </a:xfrm>
          <a:prstGeom prst="rect">
            <a:avLst/>
          </a:prstGeom>
        </p:spPr>
      </p:pic>
    </p:spTree>
    <p:extLst>
      <p:ext uri="{BB962C8B-B14F-4D97-AF65-F5344CB8AC3E}">
        <p14:creationId xmlns:p14="http://schemas.microsoft.com/office/powerpoint/2010/main" val="2578935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10C9-FF48-E843-EB11-ED0B903F43D1}"/>
              </a:ext>
            </a:extLst>
          </p:cNvPr>
          <p:cNvSpPr>
            <a:spLocks noGrp="1"/>
          </p:cNvSpPr>
          <p:nvPr>
            <p:ph type="title"/>
          </p:nvPr>
        </p:nvSpPr>
        <p:spPr/>
        <p:txBody>
          <a:bodyPr/>
          <a:lstStyle/>
          <a:p>
            <a:r>
              <a:rPr lang="en-US" dirty="0"/>
              <a:t>outcomes</a:t>
            </a:r>
            <a:endParaRPr lang="en-IN" dirty="0"/>
          </a:p>
        </p:txBody>
      </p:sp>
      <p:sp>
        <p:nvSpPr>
          <p:cNvPr id="3" name="Content Placeholder 2">
            <a:extLst>
              <a:ext uri="{FF2B5EF4-FFF2-40B4-BE49-F238E27FC236}">
                <a16:creationId xmlns:a16="http://schemas.microsoft.com/office/drawing/2014/main" id="{DF5E8267-9F13-A53C-1639-A161485CF501}"/>
              </a:ext>
            </a:extLst>
          </p:cNvPr>
          <p:cNvSpPr>
            <a:spLocks noGrp="1"/>
          </p:cNvSpPr>
          <p:nvPr>
            <p:ph sz="quarter" idx="13"/>
          </p:nvPr>
        </p:nvSpPr>
        <p:spPr/>
        <p:txBody>
          <a:bodyPr/>
          <a:lstStyle/>
          <a:p>
            <a:pPr marL="0" indent="0">
              <a:buNone/>
            </a:pPr>
            <a:r>
              <a:rPr lang="en-US" sz="2400" dirty="0"/>
              <a:t>Both </a:t>
            </a:r>
            <a:r>
              <a:rPr lang="en-US" sz="2400" dirty="0">
                <a:sym typeface="Wingdings" panose="05000000000000000000" pitchFamily="2" charset="2"/>
              </a:rPr>
              <a:t> showed H</a:t>
            </a:r>
            <a:r>
              <a:rPr lang="en-US" sz="2400" dirty="0"/>
              <a:t>igher survival to hospital discharge.</a:t>
            </a:r>
          </a:p>
          <a:p>
            <a:pPr marL="0" indent="0">
              <a:buNone/>
            </a:pPr>
            <a:r>
              <a:rPr lang="en-US" sz="2400" dirty="0"/>
              <a:t>Double sequential Defibrillation </a:t>
            </a:r>
            <a:r>
              <a:rPr lang="en-US" sz="2400" dirty="0">
                <a:sym typeface="Wingdings" panose="05000000000000000000" pitchFamily="2" charset="2"/>
              </a:rPr>
              <a:t> Better neurological outcome</a:t>
            </a:r>
          </a:p>
          <a:p>
            <a:pPr marL="0" indent="0">
              <a:buNone/>
            </a:pPr>
            <a:endParaRPr lang="en-US" sz="2400" dirty="0">
              <a:sym typeface="Wingdings" panose="05000000000000000000" pitchFamily="2" charset="2"/>
            </a:endParaRPr>
          </a:p>
          <a:p>
            <a:pPr marL="0" indent="0">
              <a:buNone/>
            </a:pPr>
            <a:r>
              <a:rPr lang="en-US" sz="2400" dirty="0">
                <a:sym typeface="Wingdings" panose="05000000000000000000" pitchFamily="2" charset="2"/>
              </a:rPr>
              <a:t> </a:t>
            </a:r>
          </a:p>
          <a:p>
            <a:endParaRPr lang="en-IN" dirty="0"/>
          </a:p>
        </p:txBody>
      </p:sp>
      <p:sp>
        <p:nvSpPr>
          <p:cNvPr id="4" name="Picture Placeholder 3">
            <a:extLst>
              <a:ext uri="{FF2B5EF4-FFF2-40B4-BE49-F238E27FC236}">
                <a16:creationId xmlns:a16="http://schemas.microsoft.com/office/drawing/2014/main" id="{6E002B1B-D86D-8990-494A-DE774B582056}"/>
              </a:ext>
            </a:extLst>
          </p:cNvPr>
          <p:cNvSpPr>
            <a:spLocks noGrp="1"/>
          </p:cNvSpPr>
          <p:nvPr>
            <p:ph type="pic" sz="quarter" idx="15"/>
          </p:nvPr>
        </p:nvSpPr>
        <p:spPr/>
      </p:sp>
      <p:sp>
        <p:nvSpPr>
          <p:cNvPr id="5" name="Text Placeholder 4">
            <a:extLst>
              <a:ext uri="{FF2B5EF4-FFF2-40B4-BE49-F238E27FC236}">
                <a16:creationId xmlns:a16="http://schemas.microsoft.com/office/drawing/2014/main" id="{CFB45FC0-9FDA-4F27-511C-E03675948104}"/>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64EBE037-2A7E-3B15-6BA8-6E4D9A65A846}"/>
              </a:ext>
            </a:extLst>
          </p:cNvPr>
          <p:cNvSpPr>
            <a:spLocks noGrp="1"/>
          </p:cNvSpPr>
          <p:nvPr>
            <p:ph type="sldNum" sz="quarter" idx="4"/>
          </p:nvPr>
        </p:nvSpPr>
        <p:spPr/>
        <p:txBody>
          <a:bodyPr/>
          <a:lstStyle/>
          <a:p>
            <a:fld id="{4FAB73BC-B049-4115-A692-8D63A059BFB8}" type="slidenum">
              <a:rPr lang="en-US" noProof="0" smtClean="0"/>
              <a:pPr/>
              <a:t>43</a:t>
            </a:fld>
            <a:endParaRPr lang="en-US" noProof="0" dirty="0"/>
          </a:p>
        </p:txBody>
      </p:sp>
      <p:pic>
        <p:nvPicPr>
          <p:cNvPr id="9" name="Picture Placeholder 5">
            <a:extLst>
              <a:ext uri="{FF2B5EF4-FFF2-40B4-BE49-F238E27FC236}">
                <a16:creationId xmlns:a16="http://schemas.microsoft.com/office/drawing/2014/main" id="{59E53D6D-FE33-67C5-53BE-FB84C23BB41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0969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DF99C5A-0A86-B765-D553-6922097FF3A0}"/>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0CB557CF-E7EC-EB93-25E2-B014334908FA}"/>
              </a:ext>
            </a:extLst>
          </p:cNvPr>
          <p:cNvSpPr>
            <a:spLocks noGrp="1"/>
          </p:cNvSpPr>
          <p:nvPr>
            <p:ph type="sldNum" sz="quarter" idx="4"/>
          </p:nvPr>
        </p:nvSpPr>
        <p:spPr/>
        <p:txBody>
          <a:bodyPr/>
          <a:lstStyle/>
          <a:p>
            <a:fld id="{4FAB73BC-B049-4115-A692-8D63A059BFB8}" type="slidenum">
              <a:rPr lang="en-US" noProof="0" smtClean="0"/>
              <a:pPr/>
              <a:t>44</a:t>
            </a:fld>
            <a:endParaRPr lang="en-US" noProof="0" dirty="0"/>
          </a:p>
        </p:txBody>
      </p:sp>
      <p:sp>
        <p:nvSpPr>
          <p:cNvPr id="8" name="TextBox 7">
            <a:extLst>
              <a:ext uri="{FF2B5EF4-FFF2-40B4-BE49-F238E27FC236}">
                <a16:creationId xmlns:a16="http://schemas.microsoft.com/office/drawing/2014/main" id="{ED169326-97C9-F99B-9EDD-812390B88FD9}"/>
              </a:ext>
            </a:extLst>
          </p:cNvPr>
          <p:cNvSpPr txBox="1"/>
          <p:nvPr/>
        </p:nvSpPr>
        <p:spPr>
          <a:xfrm>
            <a:off x="1199456" y="3492862"/>
            <a:ext cx="9433048" cy="2862322"/>
          </a:xfrm>
          <a:prstGeom prst="rect">
            <a:avLst/>
          </a:prstGeom>
          <a:noFill/>
        </p:spPr>
        <p:txBody>
          <a:bodyPr wrap="square">
            <a:spAutoFit/>
          </a:bodyPr>
          <a:lstStyle/>
          <a:p>
            <a:r>
              <a:rPr lang="en-US" dirty="0"/>
              <a:t>QTc or </a:t>
            </a:r>
            <a:r>
              <a:rPr lang="en-US" dirty="0" err="1"/>
              <a:t>JTc</a:t>
            </a:r>
            <a:r>
              <a:rPr lang="en-US" dirty="0"/>
              <a:t> interval </a:t>
            </a:r>
            <a:r>
              <a:rPr lang="en-US" dirty="0">
                <a:sym typeface="Wingdings" panose="05000000000000000000" pitchFamily="2" charset="2"/>
              </a:rPr>
              <a:t> P</a:t>
            </a:r>
            <a:r>
              <a:rPr lang="en-US" dirty="0"/>
              <a:t>rolonged post SCA, regardless of known QT prolonging triggers.</a:t>
            </a:r>
          </a:p>
          <a:p>
            <a:endParaRPr lang="en-US" dirty="0"/>
          </a:p>
          <a:p>
            <a:endParaRPr lang="en-US" dirty="0"/>
          </a:p>
          <a:p>
            <a:endParaRPr lang="en-US" dirty="0"/>
          </a:p>
          <a:p>
            <a:r>
              <a:rPr lang="en-US" dirty="0"/>
              <a:t>Normalization of the QTc post cardiac  </a:t>
            </a:r>
            <a:r>
              <a:rPr lang="en-US" dirty="0">
                <a:sym typeface="Wingdings" panose="05000000000000000000" pitchFamily="2" charset="2"/>
              </a:rPr>
              <a:t> A</a:t>
            </a:r>
            <a:r>
              <a:rPr lang="en-US" dirty="0"/>
              <a:t>fter day 6 of hospitalization</a:t>
            </a:r>
          </a:p>
          <a:p>
            <a:endParaRPr lang="en-US" dirty="0"/>
          </a:p>
          <a:p>
            <a:endParaRPr lang="en-US" dirty="0"/>
          </a:p>
          <a:p>
            <a:endParaRPr lang="en-US" dirty="0"/>
          </a:p>
          <a:p>
            <a:r>
              <a:rPr lang="en-US" dirty="0"/>
              <a:t>Assessment of the QTc for </a:t>
            </a:r>
            <a:r>
              <a:rPr lang="en-US" dirty="0" err="1"/>
              <a:t>idenfying</a:t>
            </a:r>
            <a:r>
              <a:rPr lang="en-US" dirty="0"/>
              <a:t> the etiology of arrest or for monitoring the effect of QT prolonging medications may be unreliable in first 6 days.</a:t>
            </a:r>
            <a:endParaRPr lang="en-IN" dirty="0"/>
          </a:p>
        </p:txBody>
      </p:sp>
      <p:pic>
        <p:nvPicPr>
          <p:cNvPr id="9" name="Picture Placeholder 5">
            <a:extLst>
              <a:ext uri="{FF2B5EF4-FFF2-40B4-BE49-F238E27FC236}">
                <a16:creationId xmlns:a16="http://schemas.microsoft.com/office/drawing/2014/main" id="{5AE6C405-497D-F91D-0EE8-E5FB97260EB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F1790DCD-DE74-A303-8D7D-0D4DAF05D8D5}"/>
              </a:ext>
            </a:extLst>
          </p:cNvPr>
          <p:cNvPicPr>
            <a:picLocks noChangeAspect="1"/>
          </p:cNvPicPr>
          <p:nvPr/>
        </p:nvPicPr>
        <p:blipFill>
          <a:blip r:embed="rId3"/>
          <a:stretch>
            <a:fillRect/>
          </a:stretch>
        </p:blipFill>
        <p:spPr>
          <a:xfrm>
            <a:off x="0" y="3696"/>
            <a:ext cx="12144672" cy="3068960"/>
          </a:xfrm>
          <a:prstGeom prst="rect">
            <a:avLst/>
          </a:prstGeom>
        </p:spPr>
      </p:pic>
    </p:spTree>
    <p:extLst>
      <p:ext uri="{BB962C8B-B14F-4D97-AF65-F5344CB8AC3E}">
        <p14:creationId xmlns:p14="http://schemas.microsoft.com/office/powerpoint/2010/main" val="2531980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284F-71C0-E178-D16E-CCBFA5672179}"/>
              </a:ext>
            </a:extLst>
          </p:cNvPr>
          <p:cNvSpPr>
            <a:spLocks noGrp="1"/>
          </p:cNvSpPr>
          <p:nvPr>
            <p:ph type="title"/>
          </p:nvPr>
        </p:nvSpPr>
        <p:spPr/>
        <p:txBody>
          <a:bodyPr/>
          <a:lstStyle/>
          <a:p>
            <a:r>
              <a:rPr lang="en-US" dirty="0"/>
              <a:t>Disease specific agents</a:t>
            </a:r>
            <a:endParaRPr lang="en-IN" dirty="0"/>
          </a:p>
        </p:txBody>
      </p:sp>
      <p:sp>
        <p:nvSpPr>
          <p:cNvPr id="3" name="Content Placeholder 2">
            <a:extLst>
              <a:ext uri="{FF2B5EF4-FFF2-40B4-BE49-F238E27FC236}">
                <a16:creationId xmlns:a16="http://schemas.microsoft.com/office/drawing/2014/main" id="{4CA906E2-B39A-9893-1ECF-54068BF4D4E9}"/>
              </a:ext>
            </a:extLst>
          </p:cNvPr>
          <p:cNvSpPr>
            <a:spLocks noGrp="1"/>
          </p:cNvSpPr>
          <p:nvPr>
            <p:ph sz="quarter" idx="13"/>
          </p:nvPr>
        </p:nvSpPr>
        <p:spPr>
          <a:xfrm>
            <a:off x="548640" y="1844824"/>
            <a:ext cx="10288693" cy="4482824"/>
          </a:xfrm>
        </p:spPr>
        <p:txBody>
          <a:bodyPr>
            <a:normAutofit lnSpcReduction="10000"/>
          </a:bodyPr>
          <a:lstStyle/>
          <a:p>
            <a:r>
              <a:rPr lang="en-US" dirty="0"/>
              <a:t>Ongoing Myocardial ischemia </a:t>
            </a:r>
            <a:r>
              <a:rPr lang="en-US" dirty="0">
                <a:sym typeface="Wingdings" panose="05000000000000000000" pitchFamily="2" charset="2"/>
              </a:rPr>
              <a:t> CAG</a:t>
            </a:r>
          </a:p>
          <a:p>
            <a:r>
              <a:rPr lang="en-US" dirty="0" err="1">
                <a:sym typeface="Wingdings" panose="05000000000000000000" pitchFamily="2" charset="2"/>
              </a:rPr>
              <a:t>cCAD</a:t>
            </a:r>
            <a:r>
              <a:rPr lang="en-US" dirty="0">
                <a:sym typeface="Wingdings" panose="05000000000000000000" pitchFamily="2" charset="2"/>
              </a:rPr>
              <a:t> but no STEMI CAG after Risk – Benefit assessment</a:t>
            </a:r>
          </a:p>
          <a:p>
            <a:r>
              <a:rPr lang="en-US" dirty="0">
                <a:sym typeface="Wingdings" panose="05000000000000000000" pitchFamily="2" charset="2"/>
              </a:rPr>
              <a:t>MSVT  Rarely caused by Ischemia.</a:t>
            </a:r>
          </a:p>
          <a:p>
            <a:r>
              <a:rPr lang="en-US" dirty="0" err="1">
                <a:sym typeface="Wingdings" panose="05000000000000000000" pitchFamily="2" charset="2"/>
              </a:rPr>
              <a:t>Gaint</a:t>
            </a:r>
            <a:r>
              <a:rPr lang="en-US" dirty="0">
                <a:sym typeface="Wingdings" panose="05000000000000000000" pitchFamily="2" charset="2"/>
              </a:rPr>
              <a:t> cell myocarditis  Immunosuppression</a:t>
            </a:r>
          </a:p>
          <a:p>
            <a:r>
              <a:rPr lang="en-US" dirty="0">
                <a:sym typeface="Wingdings" panose="05000000000000000000" pitchFamily="2" charset="2"/>
              </a:rPr>
              <a:t>Myocarditis(autoimmune – no viral etiology)  Immunosuppression ( AAD &amp; RFCA in drug refractory cases)</a:t>
            </a:r>
          </a:p>
          <a:p>
            <a:r>
              <a:rPr lang="en-US" dirty="0">
                <a:sym typeface="Wingdings" panose="05000000000000000000" pitchFamily="2" charset="2"/>
              </a:rPr>
              <a:t>Cardiac sarcoid  ? Steroids / AAD or RFCA</a:t>
            </a:r>
          </a:p>
          <a:p>
            <a:r>
              <a:rPr lang="en-US" dirty="0">
                <a:sym typeface="Wingdings" panose="05000000000000000000" pitchFamily="2" charset="2"/>
              </a:rPr>
              <a:t> </a:t>
            </a:r>
            <a:r>
              <a:rPr lang="en-US" dirty="0" err="1">
                <a:sym typeface="Wingdings" panose="05000000000000000000" pitchFamily="2" charset="2"/>
              </a:rPr>
              <a:t>TdP</a:t>
            </a:r>
            <a:r>
              <a:rPr lang="en-US" dirty="0">
                <a:sym typeface="Wingdings" panose="05000000000000000000" pitchFamily="2" charset="2"/>
              </a:rPr>
              <a:t>  </a:t>
            </a:r>
            <a:r>
              <a:rPr lang="en-US" dirty="0" err="1">
                <a:sym typeface="Wingdings" panose="05000000000000000000" pitchFamily="2" charset="2"/>
              </a:rPr>
              <a:t>I.v</a:t>
            </a:r>
            <a:r>
              <a:rPr lang="en-US" dirty="0">
                <a:sym typeface="Wingdings" panose="05000000000000000000" pitchFamily="2" charset="2"/>
              </a:rPr>
              <a:t> Mg</a:t>
            </a:r>
            <a:r>
              <a:rPr lang="en-US" baseline="30000" dirty="0">
                <a:sym typeface="Wingdings" panose="05000000000000000000" pitchFamily="2" charset="2"/>
              </a:rPr>
              <a:t>2+</a:t>
            </a:r>
            <a:r>
              <a:rPr lang="en-US" dirty="0">
                <a:sym typeface="Wingdings" panose="05000000000000000000" pitchFamily="2" charset="2"/>
              </a:rPr>
              <a:t> even in absence of Hypomagnesemia</a:t>
            </a:r>
            <a:r>
              <a:rPr lang="en-IN" dirty="0">
                <a:sym typeface="Wingdings" panose="05000000000000000000" pitchFamily="2" charset="2"/>
              </a:rPr>
              <a:t>.  </a:t>
            </a:r>
            <a:r>
              <a:rPr lang="en-IN" dirty="0" err="1">
                <a:sym typeface="Wingdings" panose="05000000000000000000" pitchFamily="2" charset="2"/>
              </a:rPr>
              <a:t>I.v.</a:t>
            </a:r>
            <a:r>
              <a:rPr lang="en-IN" dirty="0">
                <a:sym typeface="Wingdings" panose="05000000000000000000" pitchFamily="2" charset="2"/>
              </a:rPr>
              <a:t> K</a:t>
            </a:r>
            <a:r>
              <a:rPr lang="en-IN" baseline="30000" dirty="0">
                <a:sym typeface="Wingdings" panose="05000000000000000000" pitchFamily="2" charset="2"/>
              </a:rPr>
              <a:t>+</a:t>
            </a:r>
            <a:r>
              <a:rPr lang="en-IN" dirty="0">
                <a:sym typeface="Wingdings" panose="05000000000000000000" pitchFamily="2" charset="2"/>
              </a:rPr>
              <a:t> to target upper limits of normal range</a:t>
            </a:r>
          </a:p>
          <a:p>
            <a:r>
              <a:rPr lang="en-IN" dirty="0">
                <a:sym typeface="Wingdings" panose="05000000000000000000" pitchFamily="2" charset="2"/>
              </a:rPr>
              <a:t>Long QT  Potential offending drugs to be withdrawn except AADs used to treat ES.</a:t>
            </a:r>
          </a:p>
          <a:p>
            <a:r>
              <a:rPr lang="en-IN" dirty="0">
                <a:sym typeface="Wingdings" panose="05000000000000000000" pitchFamily="2" charset="2"/>
              </a:rPr>
              <a:t>Bradycardia prolongs QTc and may facilitate VA  Measures to Increase heart rate</a:t>
            </a:r>
            <a:endParaRPr lang="en-US" dirty="0">
              <a:sym typeface="Wingdings" panose="05000000000000000000" pitchFamily="2" charset="2"/>
            </a:endParaRPr>
          </a:p>
        </p:txBody>
      </p:sp>
      <p:sp>
        <p:nvSpPr>
          <p:cNvPr id="4" name="Picture Placeholder 3">
            <a:extLst>
              <a:ext uri="{FF2B5EF4-FFF2-40B4-BE49-F238E27FC236}">
                <a16:creationId xmlns:a16="http://schemas.microsoft.com/office/drawing/2014/main" id="{8A6ADDF1-E4CF-8250-CB11-B89042C0F498}"/>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90AEEA81-769E-3D37-B6B7-6001BC0D4A36}"/>
              </a:ext>
            </a:extLst>
          </p:cNvPr>
          <p:cNvSpPr>
            <a:spLocks noGrp="1"/>
          </p:cNvSpPr>
          <p:nvPr>
            <p:ph type="sldNum" sz="quarter" idx="4"/>
          </p:nvPr>
        </p:nvSpPr>
        <p:spPr/>
        <p:txBody>
          <a:bodyPr/>
          <a:lstStyle/>
          <a:p>
            <a:fld id="{4FAB73BC-B049-4115-A692-8D63A059BFB8}" type="slidenum">
              <a:rPr lang="en-US" noProof="0" smtClean="0"/>
              <a:pPr/>
              <a:t>45</a:t>
            </a:fld>
            <a:endParaRPr lang="en-US" noProof="0" dirty="0"/>
          </a:p>
        </p:txBody>
      </p:sp>
      <p:pic>
        <p:nvPicPr>
          <p:cNvPr id="5" name="Picture Placeholder 5">
            <a:extLst>
              <a:ext uri="{FF2B5EF4-FFF2-40B4-BE49-F238E27FC236}">
                <a16:creationId xmlns:a16="http://schemas.microsoft.com/office/drawing/2014/main" id="{C9613E5E-17FB-D29B-D6D5-CE61F91942B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pic>
        <p:nvPicPr>
          <p:cNvPr id="7" name="Picture Placeholder 5">
            <a:extLst>
              <a:ext uri="{FF2B5EF4-FFF2-40B4-BE49-F238E27FC236}">
                <a16:creationId xmlns:a16="http://schemas.microsoft.com/office/drawing/2014/main" id="{7645EB8A-89AE-9970-9CA0-E5DBFECF29B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152400" y="15240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22397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44DC-54BB-AFA8-195C-E5A11F745FD9}"/>
              </a:ext>
            </a:extLst>
          </p:cNvPr>
          <p:cNvSpPr>
            <a:spLocks noGrp="1"/>
          </p:cNvSpPr>
          <p:nvPr>
            <p:ph type="title"/>
          </p:nvPr>
        </p:nvSpPr>
        <p:spPr/>
        <p:txBody>
          <a:bodyPr/>
          <a:lstStyle/>
          <a:p>
            <a:r>
              <a:rPr lang="en-US" dirty="0"/>
              <a:t>Deep sedation and mechanical ventilation</a:t>
            </a:r>
            <a:endParaRPr lang="en-IN" dirty="0"/>
          </a:p>
        </p:txBody>
      </p:sp>
      <p:sp>
        <p:nvSpPr>
          <p:cNvPr id="4" name="Picture Placeholder 3">
            <a:extLst>
              <a:ext uri="{FF2B5EF4-FFF2-40B4-BE49-F238E27FC236}">
                <a16:creationId xmlns:a16="http://schemas.microsoft.com/office/drawing/2014/main" id="{79B3EB8C-5EB9-6D3C-77B8-C8D6EF7DDFCF}"/>
              </a:ext>
            </a:extLst>
          </p:cNvPr>
          <p:cNvSpPr>
            <a:spLocks noGrp="1"/>
          </p:cNvSpPr>
          <p:nvPr>
            <p:ph type="pic" sz="quarter" idx="15"/>
          </p:nvPr>
        </p:nvSpPr>
        <p:spPr/>
      </p:sp>
      <p:sp>
        <p:nvSpPr>
          <p:cNvPr id="5" name="Text Placeholder 4">
            <a:extLst>
              <a:ext uri="{FF2B5EF4-FFF2-40B4-BE49-F238E27FC236}">
                <a16:creationId xmlns:a16="http://schemas.microsoft.com/office/drawing/2014/main" id="{9C332698-F45C-FAD9-147F-E5D34F42EE96}"/>
              </a:ext>
            </a:extLst>
          </p:cNvPr>
          <p:cNvSpPr>
            <a:spLocks noGrp="1"/>
          </p:cNvSpPr>
          <p:nvPr>
            <p:ph type="body" sz="quarter" idx="16"/>
          </p:nvPr>
        </p:nvSpPr>
        <p:spPr>
          <a:xfrm>
            <a:off x="548640" y="1676400"/>
            <a:ext cx="10837333" cy="936667"/>
          </a:xfrm>
        </p:spPr>
        <p:txBody>
          <a:bodyPr/>
          <a:lstStyle/>
          <a:p>
            <a:r>
              <a:rPr lang="en-US" dirty="0"/>
              <a:t>Have successfully controlled Drug refractory ES-Reduces sympathetic tone</a:t>
            </a:r>
          </a:p>
          <a:p>
            <a:endParaRPr lang="en-IN" dirty="0"/>
          </a:p>
        </p:txBody>
      </p:sp>
      <p:sp>
        <p:nvSpPr>
          <p:cNvPr id="6" name="Slide Number Placeholder 5">
            <a:extLst>
              <a:ext uri="{FF2B5EF4-FFF2-40B4-BE49-F238E27FC236}">
                <a16:creationId xmlns:a16="http://schemas.microsoft.com/office/drawing/2014/main" id="{1E485CB7-A541-C497-B824-26C85372FADB}"/>
              </a:ext>
            </a:extLst>
          </p:cNvPr>
          <p:cNvSpPr>
            <a:spLocks noGrp="1"/>
          </p:cNvSpPr>
          <p:nvPr>
            <p:ph type="sldNum" sz="quarter" idx="4"/>
          </p:nvPr>
        </p:nvSpPr>
        <p:spPr/>
        <p:txBody>
          <a:bodyPr/>
          <a:lstStyle/>
          <a:p>
            <a:fld id="{4FAB73BC-B049-4115-A692-8D63A059BFB8}" type="slidenum">
              <a:rPr lang="en-US" noProof="0" smtClean="0"/>
              <a:pPr/>
              <a:t>46</a:t>
            </a:fld>
            <a:endParaRPr lang="en-US" noProof="0" dirty="0"/>
          </a:p>
        </p:txBody>
      </p:sp>
      <p:pic>
        <p:nvPicPr>
          <p:cNvPr id="14" name="Picture 13">
            <a:extLst>
              <a:ext uri="{FF2B5EF4-FFF2-40B4-BE49-F238E27FC236}">
                <a16:creationId xmlns:a16="http://schemas.microsoft.com/office/drawing/2014/main" id="{81F83018-7CCA-7B6E-264F-0C2EBBE117B3}"/>
              </a:ext>
            </a:extLst>
          </p:cNvPr>
          <p:cNvPicPr>
            <a:picLocks noChangeAspect="1"/>
          </p:cNvPicPr>
          <p:nvPr/>
        </p:nvPicPr>
        <p:blipFill rotWithShape="1">
          <a:blip r:embed="rId3"/>
          <a:srcRect l="1786" r="1"/>
          <a:stretch/>
        </p:blipFill>
        <p:spPr>
          <a:xfrm>
            <a:off x="628788" y="2069379"/>
            <a:ext cx="4963156" cy="4795924"/>
          </a:xfrm>
          <a:prstGeom prst="rect">
            <a:avLst/>
          </a:prstGeom>
        </p:spPr>
      </p:pic>
      <p:sp>
        <p:nvSpPr>
          <p:cNvPr id="15" name="Rectangle 14">
            <a:extLst>
              <a:ext uri="{FF2B5EF4-FFF2-40B4-BE49-F238E27FC236}">
                <a16:creationId xmlns:a16="http://schemas.microsoft.com/office/drawing/2014/main" id="{1EC5F5A2-BAC5-AC68-4B5B-350F0D4D9BDB}"/>
              </a:ext>
            </a:extLst>
          </p:cNvPr>
          <p:cNvSpPr/>
          <p:nvPr/>
        </p:nvSpPr>
        <p:spPr>
          <a:xfrm>
            <a:off x="6333692" y="3721714"/>
            <a:ext cx="1351652" cy="523220"/>
          </a:xfrm>
          <a:prstGeom prst="rect">
            <a:avLst/>
          </a:prstGeom>
          <a:noFill/>
        </p:spPr>
        <p:txBody>
          <a:bodyPr wrap="non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rPr>
              <a:t>First line</a:t>
            </a:r>
          </a:p>
        </p:txBody>
      </p:sp>
      <p:cxnSp>
        <p:nvCxnSpPr>
          <p:cNvPr id="17" name="Straight Arrow Connector 16">
            <a:extLst>
              <a:ext uri="{FF2B5EF4-FFF2-40B4-BE49-F238E27FC236}">
                <a16:creationId xmlns:a16="http://schemas.microsoft.com/office/drawing/2014/main" id="{52F1CC72-1919-B9DD-A57D-0E28E818C202}"/>
              </a:ext>
            </a:extLst>
          </p:cNvPr>
          <p:cNvCxnSpPr/>
          <p:nvPr/>
        </p:nvCxnSpPr>
        <p:spPr>
          <a:xfrm>
            <a:off x="5447928" y="4005064"/>
            <a:ext cx="864096"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0AD484-037B-575F-9162-07D62306047E}"/>
              </a:ext>
            </a:extLst>
          </p:cNvPr>
          <p:cNvCxnSpPr>
            <a:cxnSpLocks/>
          </p:cNvCxnSpPr>
          <p:nvPr/>
        </p:nvCxnSpPr>
        <p:spPr>
          <a:xfrm>
            <a:off x="5291425" y="5013176"/>
            <a:ext cx="2748791"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68357E5-94C1-DD40-3E78-E7810916939A}"/>
              </a:ext>
            </a:extLst>
          </p:cNvPr>
          <p:cNvSpPr txBox="1"/>
          <p:nvPr/>
        </p:nvSpPr>
        <p:spPr>
          <a:xfrm>
            <a:off x="8329286" y="3861048"/>
            <a:ext cx="3599362" cy="1477328"/>
          </a:xfrm>
          <a:prstGeom prst="rect">
            <a:avLst/>
          </a:prstGeom>
          <a:noFill/>
        </p:spPr>
        <p:txBody>
          <a:bodyPr wrap="square" rtlCol="0">
            <a:spAutoFit/>
          </a:bodyPr>
          <a:lstStyle/>
          <a:p>
            <a:r>
              <a:rPr lang="en-US" dirty="0"/>
              <a:t>46 patients with VT storm, 15 were refractory to AAD.</a:t>
            </a:r>
          </a:p>
          <a:p>
            <a:r>
              <a:rPr lang="en-US" dirty="0"/>
              <a:t>12 had complete resolution of VT/VF( 1hour).</a:t>
            </a:r>
          </a:p>
          <a:p>
            <a:r>
              <a:rPr lang="en-US" dirty="0"/>
              <a:t>2 had partial resolution.(3 hours)</a:t>
            </a:r>
            <a:endParaRPr lang="en-IN" dirty="0"/>
          </a:p>
        </p:txBody>
      </p:sp>
      <p:cxnSp>
        <p:nvCxnSpPr>
          <p:cNvPr id="21" name="Straight Arrow Connector 20">
            <a:extLst>
              <a:ext uri="{FF2B5EF4-FFF2-40B4-BE49-F238E27FC236}">
                <a16:creationId xmlns:a16="http://schemas.microsoft.com/office/drawing/2014/main" id="{070F7AA3-21CA-93B4-BE50-5F925F724D91}"/>
              </a:ext>
            </a:extLst>
          </p:cNvPr>
          <p:cNvCxnSpPr/>
          <p:nvPr/>
        </p:nvCxnSpPr>
        <p:spPr>
          <a:xfrm>
            <a:off x="5291425" y="6093296"/>
            <a:ext cx="864096"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2E8834C-8DE7-2DD3-FA5D-C5CF2F10CFF9}"/>
              </a:ext>
            </a:extLst>
          </p:cNvPr>
          <p:cNvSpPr/>
          <p:nvPr/>
        </p:nvSpPr>
        <p:spPr>
          <a:xfrm>
            <a:off x="6333692" y="5752710"/>
            <a:ext cx="1351652" cy="523220"/>
          </a:xfrm>
          <a:prstGeom prst="rect">
            <a:avLst/>
          </a:prstGeom>
          <a:noFill/>
        </p:spPr>
        <p:txBody>
          <a:bodyPr wrap="non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rPr>
              <a:t>First line</a:t>
            </a:r>
          </a:p>
        </p:txBody>
      </p:sp>
      <p:cxnSp>
        <p:nvCxnSpPr>
          <p:cNvPr id="23" name="Straight Arrow Connector 22">
            <a:extLst>
              <a:ext uri="{FF2B5EF4-FFF2-40B4-BE49-F238E27FC236}">
                <a16:creationId xmlns:a16="http://schemas.microsoft.com/office/drawing/2014/main" id="{8CFE50CF-18E1-ACAB-421E-47F6F949B0E6}"/>
              </a:ext>
            </a:extLst>
          </p:cNvPr>
          <p:cNvCxnSpPr>
            <a:cxnSpLocks/>
          </p:cNvCxnSpPr>
          <p:nvPr/>
        </p:nvCxnSpPr>
        <p:spPr>
          <a:xfrm>
            <a:off x="5380599" y="6677853"/>
            <a:ext cx="2748791"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530D887-4126-CCCD-0C46-C67BA0E1E50F}"/>
              </a:ext>
            </a:extLst>
          </p:cNvPr>
          <p:cNvSpPr txBox="1"/>
          <p:nvPr/>
        </p:nvSpPr>
        <p:spPr>
          <a:xfrm>
            <a:off x="8329286" y="5877272"/>
            <a:ext cx="3233926" cy="923330"/>
          </a:xfrm>
          <a:prstGeom prst="rect">
            <a:avLst/>
          </a:prstGeom>
          <a:noFill/>
        </p:spPr>
        <p:txBody>
          <a:bodyPr wrap="square" rtlCol="0">
            <a:spAutoFit/>
          </a:bodyPr>
          <a:lstStyle/>
          <a:p>
            <a:r>
              <a:rPr lang="en-US" dirty="0"/>
              <a:t>Reduces sympathetic activity by acting on Alpha 2 receptors</a:t>
            </a:r>
          </a:p>
          <a:p>
            <a:r>
              <a:rPr lang="en-US" dirty="0"/>
              <a:t>Sedation and analgesia; no RD</a:t>
            </a:r>
            <a:endParaRPr lang="en-IN" dirty="0"/>
          </a:p>
        </p:txBody>
      </p:sp>
      <p:pic>
        <p:nvPicPr>
          <p:cNvPr id="3" name="Picture Placeholder 5">
            <a:extLst>
              <a:ext uri="{FF2B5EF4-FFF2-40B4-BE49-F238E27FC236}">
                <a16:creationId xmlns:a16="http://schemas.microsoft.com/office/drawing/2014/main" id="{BBFB5DA7-5BCF-996B-691B-0324976CE67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60921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399C5AB-C783-5B51-6E7D-A6179E3440F1}"/>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DFC93290-243E-EA9F-E733-427EA61ED6E3}"/>
              </a:ext>
            </a:extLst>
          </p:cNvPr>
          <p:cNvSpPr>
            <a:spLocks noGrp="1"/>
          </p:cNvSpPr>
          <p:nvPr>
            <p:ph type="sldNum" sz="quarter" idx="4"/>
          </p:nvPr>
        </p:nvSpPr>
        <p:spPr/>
        <p:txBody>
          <a:bodyPr/>
          <a:lstStyle/>
          <a:p>
            <a:fld id="{4FAB73BC-B049-4115-A692-8D63A059BFB8}" type="slidenum">
              <a:rPr lang="en-US" noProof="0" smtClean="0"/>
              <a:pPr/>
              <a:t>47</a:t>
            </a:fld>
            <a:endParaRPr lang="en-US" noProof="0" dirty="0"/>
          </a:p>
        </p:txBody>
      </p:sp>
      <p:graphicFrame>
        <p:nvGraphicFramePr>
          <p:cNvPr id="12" name="Table 11">
            <a:extLst>
              <a:ext uri="{FF2B5EF4-FFF2-40B4-BE49-F238E27FC236}">
                <a16:creationId xmlns:a16="http://schemas.microsoft.com/office/drawing/2014/main" id="{F3BE7B80-868A-9FF5-2C01-232B65F93952}"/>
              </a:ext>
            </a:extLst>
          </p:cNvPr>
          <p:cNvGraphicFramePr>
            <a:graphicFrameLocks noGrp="1"/>
          </p:cNvGraphicFramePr>
          <p:nvPr>
            <p:extLst>
              <p:ext uri="{D42A27DB-BD31-4B8C-83A1-F6EECF244321}">
                <p14:modId xmlns:p14="http://schemas.microsoft.com/office/powerpoint/2010/main" val="2044407530"/>
              </p:ext>
            </p:extLst>
          </p:nvPr>
        </p:nvGraphicFramePr>
        <p:xfrm>
          <a:off x="4583832" y="0"/>
          <a:ext cx="6408712" cy="3212978"/>
        </p:xfrm>
        <a:graphic>
          <a:graphicData uri="http://schemas.openxmlformats.org/drawingml/2006/table">
            <a:tbl>
              <a:tblPr firstRow="1" bandRow="1">
                <a:tableStyleId>{BDBED569-4797-4DF1-A0F4-6AAB3CD982D8}</a:tableStyleId>
              </a:tblPr>
              <a:tblGrid>
                <a:gridCol w="6408712">
                  <a:extLst>
                    <a:ext uri="{9D8B030D-6E8A-4147-A177-3AD203B41FA5}">
                      <a16:colId xmlns:a16="http://schemas.microsoft.com/office/drawing/2014/main" val="2365639732"/>
                    </a:ext>
                  </a:extLst>
                </a:gridCol>
              </a:tblGrid>
              <a:tr h="495729">
                <a:tc>
                  <a:txBody>
                    <a:bodyPr/>
                    <a:lstStyle/>
                    <a:p>
                      <a:r>
                        <a:rPr lang="en-US" sz="2400" dirty="0"/>
                        <a:t>PROPOFOL</a:t>
                      </a:r>
                      <a:endParaRPr lang="en-IN" sz="2400" dirty="0"/>
                    </a:p>
                  </a:txBody>
                  <a:tcPr/>
                </a:tc>
                <a:extLst>
                  <a:ext uri="{0D108BD9-81ED-4DB2-BD59-A6C34878D82A}">
                    <a16:rowId xmlns:a16="http://schemas.microsoft.com/office/drawing/2014/main" val="780819360"/>
                  </a:ext>
                </a:extLst>
              </a:tr>
              <a:tr h="396583">
                <a:tc>
                  <a:txBody>
                    <a:bodyPr/>
                    <a:lstStyle/>
                    <a:p>
                      <a:r>
                        <a:rPr lang="en-US" dirty="0"/>
                        <a:t>Increased Triglycerides</a:t>
                      </a:r>
                      <a:endParaRPr lang="en-IN" dirty="0"/>
                    </a:p>
                  </a:txBody>
                  <a:tcPr/>
                </a:tc>
                <a:extLst>
                  <a:ext uri="{0D108BD9-81ED-4DB2-BD59-A6C34878D82A}">
                    <a16:rowId xmlns:a16="http://schemas.microsoft.com/office/drawing/2014/main" val="2166866561"/>
                  </a:ext>
                </a:extLst>
              </a:tr>
              <a:tr h="396583">
                <a:tc>
                  <a:txBody>
                    <a:bodyPr/>
                    <a:lstStyle/>
                    <a:p>
                      <a:r>
                        <a:rPr lang="en-US" dirty="0"/>
                        <a:t>Pancreatitis</a:t>
                      </a:r>
                    </a:p>
                  </a:txBody>
                  <a:tcPr/>
                </a:tc>
                <a:extLst>
                  <a:ext uri="{0D108BD9-81ED-4DB2-BD59-A6C34878D82A}">
                    <a16:rowId xmlns:a16="http://schemas.microsoft.com/office/drawing/2014/main" val="3711965304"/>
                  </a:ext>
                </a:extLst>
              </a:tr>
              <a:tr h="396583">
                <a:tc>
                  <a:txBody>
                    <a:bodyPr/>
                    <a:lstStyle/>
                    <a:p>
                      <a:r>
                        <a:rPr lang="en-US" dirty="0"/>
                        <a:t>Allergic reactions</a:t>
                      </a:r>
                      <a:endParaRPr lang="en-IN" dirty="0"/>
                    </a:p>
                  </a:txBody>
                  <a:tcPr/>
                </a:tc>
                <a:extLst>
                  <a:ext uri="{0D108BD9-81ED-4DB2-BD59-A6C34878D82A}">
                    <a16:rowId xmlns:a16="http://schemas.microsoft.com/office/drawing/2014/main" val="631851764"/>
                  </a:ext>
                </a:extLst>
              </a:tr>
              <a:tr h="734334">
                <a:tc>
                  <a:txBody>
                    <a:bodyPr/>
                    <a:lstStyle/>
                    <a:p>
                      <a:r>
                        <a:rPr lang="en-US" dirty="0"/>
                        <a:t>Infusion syndrome – Metabolic acidosis, </a:t>
                      </a:r>
                      <a:r>
                        <a:rPr lang="en-US" dirty="0" err="1"/>
                        <a:t>Bradyarrythmia</a:t>
                      </a:r>
                      <a:r>
                        <a:rPr lang="en-US" dirty="0"/>
                        <a:t> and renal failure , Rhabdomyolysis.</a:t>
                      </a:r>
                      <a:endParaRPr lang="en-IN" dirty="0"/>
                    </a:p>
                  </a:txBody>
                  <a:tcPr/>
                </a:tc>
                <a:extLst>
                  <a:ext uri="{0D108BD9-81ED-4DB2-BD59-A6C34878D82A}">
                    <a16:rowId xmlns:a16="http://schemas.microsoft.com/office/drawing/2014/main" val="1554630554"/>
                  </a:ext>
                </a:extLst>
              </a:tr>
              <a:tr h="396583">
                <a:tc>
                  <a:txBody>
                    <a:bodyPr/>
                    <a:lstStyle/>
                    <a:p>
                      <a:r>
                        <a:rPr lang="en-US" dirty="0"/>
                        <a:t>Prolong QTc</a:t>
                      </a:r>
                      <a:endParaRPr lang="en-IN" dirty="0"/>
                    </a:p>
                  </a:txBody>
                  <a:tcPr/>
                </a:tc>
                <a:extLst>
                  <a:ext uri="{0D108BD9-81ED-4DB2-BD59-A6C34878D82A}">
                    <a16:rowId xmlns:a16="http://schemas.microsoft.com/office/drawing/2014/main" val="2984436351"/>
                  </a:ext>
                </a:extLst>
              </a:tr>
              <a:tr h="396583">
                <a:tc>
                  <a:txBody>
                    <a:bodyPr/>
                    <a:lstStyle/>
                    <a:p>
                      <a:endParaRPr lang="en-IN" dirty="0"/>
                    </a:p>
                  </a:txBody>
                  <a:tcPr/>
                </a:tc>
                <a:extLst>
                  <a:ext uri="{0D108BD9-81ED-4DB2-BD59-A6C34878D82A}">
                    <a16:rowId xmlns:a16="http://schemas.microsoft.com/office/drawing/2014/main" val="3305319456"/>
                  </a:ext>
                </a:extLst>
              </a:tr>
            </a:tbl>
          </a:graphicData>
        </a:graphic>
      </p:graphicFrame>
      <p:pic>
        <p:nvPicPr>
          <p:cNvPr id="7" name="Picture 6">
            <a:extLst>
              <a:ext uri="{FF2B5EF4-FFF2-40B4-BE49-F238E27FC236}">
                <a16:creationId xmlns:a16="http://schemas.microsoft.com/office/drawing/2014/main" id="{0301CEBE-A310-642D-7ACC-C6D320EFEC7E}"/>
              </a:ext>
            </a:extLst>
          </p:cNvPr>
          <p:cNvPicPr>
            <a:picLocks noChangeAspect="1"/>
          </p:cNvPicPr>
          <p:nvPr/>
        </p:nvPicPr>
        <p:blipFill>
          <a:blip r:embed="rId2"/>
          <a:stretch>
            <a:fillRect/>
          </a:stretch>
        </p:blipFill>
        <p:spPr>
          <a:xfrm>
            <a:off x="-5154" y="0"/>
            <a:ext cx="4660993" cy="3212977"/>
          </a:xfrm>
          <a:prstGeom prst="rect">
            <a:avLst/>
          </a:prstGeom>
        </p:spPr>
      </p:pic>
      <p:sp>
        <p:nvSpPr>
          <p:cNvPr id="9" name="TextBox 8">
            <a:extLst>
              <a:ext uri="{FF2B5EF4-FFF2-40B4-BE49-F238E27FC236}">
                <a16:creationId xmlns:a16="http://schemas.microsoft.com/office/drawing/2014/main" id="{86F7CB02-990C-E662-2714-06AF8F4E8ECF}"/>
              </a:ext>
            </a:extLst>
          </p:cNvPr>
          <p:cNvSpPr txBox="1"/>
          <p:nvPr/>
        </p:nvSpPr>
        <p:spPr>
          <a:xfrm>
            <a:off x="4725535" y="3576079"/>
            <a:ext cx="6125306" cy="1200329"/>
          </a:xfrm>
          <a:prstGeom prst="rect">
            <a:avLst/>
          </a:prstGeom>
          <a:noFill/>
        </p:spPr>
        <p:txBody>
          <a:bodyPr wrap="square">
            <a:spAutoFit/>
          </a:bodyPr>
          <a:lstStyle/>
          <a:p>
            <a:pPr marL="342900" indent="-342900">
              <a:buFont typeface="Wingdings" panose="05000000000000000000" pitchFamily="2" charset="2"/>
              <a:buChar char="Ø"/>
            </a:pPr>
            <a:r>
              <a:rPr lang="en-US" sz="2400" dirty="0"/>
              <a:t> Inhibits sympathetic nerve activity</a:t>
            </a:r>
          </a:p>
          <a:p>
            <a:pPr marL="342900" indent="-342900">
              <a:buFont typeface="Wingdings" panose="05000000000000000000" pitchFamily="2" charset="2"/>
              <a:buChar char="Ø"/>
            </a:pPr>
            <a:r>
              <a:rPr lang="en-IN" sz="2400" dirty="0"/>
              <a:t>Cautious use in  SHD because of negative inotropic effect; Hypotension</a:t>
            </a:r>
          </a:p>
        </p:txBody>
      </p:sp>
    </p:spTree>
    <p:extLst>
      <p:ext uri="{BB962C8B-B14F-4D97-AF65-F5344CB8AC3E}">
        <p14:creationId xmlns:p14="http://schemas.microsoft.com/office/powerpoint/2010/main" val="1822969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D035-C5B9-2F6D-F9B9-870B3198241F}"/>
              </a:ext>
            </a:extLst>
          </p:cNvPr>
          <p:cNvSpPr>
            <a:spLocks noGrp="1"/>
          </p:cNvSpPr>
          <p:nvPr>
            <p:ph type="title"/>
          </p:nvPr>
        </p:nvSpPr>
        <p:spPr/>
        <p:txBody>
          <a:bodyPr>
            <a:normAutofit fontScale="90000"/>
          </a:bodyPr>
          <a:lstStyle/>
          <a:p>
            <a:r>
              <a:rPr lang="en-US" dirty="0"/>
              <a:t>Pharmacotherapy for acute management of electrical storm</a:t>
            </a:r>
            <a:endParaRPr lang="en-IN" dirty="0"/>
          </a:p>
        </p:txBody>
      </p:sp>
      <p:sp>
        <p:nvSpPr>
          <p:cNvPr id="3" name="Content Placeholder 2">
            <a:extLst>
              <a:ext uri="{FF2B5EF4-FFF2-40B4-BE49-F238E27FC236}">
                <a16:creationId xmlns:a16="http://schemas.microsoft.com/office/drawing/2014/main" id="{88E2E0FF-FC60-DB96-103B-533CF4B24978}"/>
              </a:ext>
            </a:extLst>
          </p:cNvPr>
          <p:cNvSpPr>
            <a:spLocks noGrp="1"/>
          </p:cNvSpPr>
          <p:nvPr>
            <p:ph sz="quarter" idx="13"/>
          </p:nvPr>
        </p:nvSpPr>
        <p:spPr/>
        <p:txBody>
          <a:bodyPr/>
          <a:lstStyle/>
          <a:p>
            <a:r>
              <a:rPr lang="en-US" dirty="0"/>
              <a:t>SHD </a:t>
            </a:r>
            <a:r>
              <a:rPr lang="en-US" dirty="0">
                <a:sym typeface="Wingdings" panose="05000000000000000000" pitchFamily="2" charset="2"/>
              </a:rPr>
              <a:t> I.V. Amiodarone and Oral propranolol</a:t>
            </a:r>
          </a:p>
          <a:p>
            <a:r>
              <a:rPr lang="en-US" dirty="0">
                <a:sym typeface="Wingdings" panose="05000000000000000000" pitchFamily="2" charset="2"/>
              </a:rPr>
              <a:t>Recent MI &lt; 3months  </a:t>
            </a:r>
            <a:r>
              <a:rPr lang="en-US" dirty="0" err="1">
                <a:sym typeface="Wingdings" panose="05000000000000000000" pitchFamily="2" charset="2"/>
              </a:rPr>
              <a:t>i.v.</a:t>
            </a:r>
            <a:r>
              <a:rPr lang="en-US" dirty="0">
                <a:sym typeface="Wingdings" panose="05000000000000000000" pitchFamily="2" charset="2"/>
              </a:rPr>
              <a:t> Esmolol or </a:t>
            </a:r>
            <a:r>
              <a:rPr lang="en-US" dirty="0" err="1">
                <a:sym typeface="Wingdings" panose="05000000000000000000" pitchFamily="2" charset="2"/>
              </a:rPr>
              <a:t>i.v.</a:t>
            </a:r>
            <a:r>
              <a:rPr lang="en-US" dirty="0">
                <a:sym typeface="Wingdings" panose="05000000000000000000" pitchFamily="2" charset="2"/>
              </a:rPr>
              <a:t> </a:t>
            </a:r>
            <a:r>
              <a:rPr lang="en-US" dirty="0" err="1">
                <a:sym typeface="Wingdings" panose="05000000000000000000" pitchFamily="2" charset="2"/>
              </a:rPr>
              <a:t>Propanolol</a:t>
            </a:r>
            <a:r>
              <a:rPr lang="en-US" dirty="0">
                <a:sym typeface="Wingdings" panose="05000000000000000000" pitchFamily="2" charset="2"/>
              </a:rPr>
              <a:t> or left </a:t>
            </a:r>
            <a:r>
              <a:rPr lang="en-US" dirty="0" err="1">
                <a:sym typeface="Wingdings" panose="05000000000000000000" pitchFamily="2" charset="2"/>
              </a:rPr>
              <a:t>stellage</a:t>
            </a:r>
            <a:r>
              <a:rPr lang="en-US" dirty="0">
                <a:sym typeface="Wingdings" panose="05000000000000000000" pitchFamily="2" charset="2"/>
              </a:rPr>
              <a:t> </a:t>
            </a:r>
            <a:r>
              <a:rPr lang="en-US" dirty="0" err="1">
                <a:sym typeface="Wingdings" panose="05000000000000000000" pitchFamily="2" charset="2"/>
              </a:rPr>
              <a:t>gangion</a:t>
            </a:r>
            <a:r>
              <a:rPr lang="en-US" dirty="0">
                <a:sym typeface="Wingdings" panose="05000000000000000000" pitchFamily="2" charset="2"/>
              </a:rPr>
              <a:t> blockade &gt;&gt; iv lidocaine</a:t>
            </a:r>
          </a:p>
          <a:p>
            <a:r>
              <a:rPr lang="en-US" dirty="0">
                <a:sym typeface="Wingdings" panose="05000000000000000000" pitchFamily="2" charset="2"/>
              </a:rPr>
              <a:t>IV + Oral loading of Amiodarone shortens the time to VA control</a:t>
            </a:r>
          </a:p>
          <a:p>
            <a:r>
              <a:rPr lang="en-US" dirty="0">
                <a:sym typeface="Wingdings" panose="05000000000000000000" pitchFamily="2" charset="2"/>
              </a:rPr>
              <a:t>SHD + Hemodynamically stable VT of unknown etiology  Procainamide useful </a:t>
            </a:r>
            <a:r>
              <a:rPr lang="en-US" baseline="30000" dirty="0">
                <a:sym typeface="Wingdings" panose="05000000000000000000" pitchFamily="2" charset="2"/>
              </a:rPr>
              <a:t>(PROCAMIO trial)</a:t>
            </a:r>
          </a:p>
          <a:p>
            <a:r>
              <a:rPr lang="en-US" dirty="0">
                <a:sym typeface="Wingdings" panose="05000000000000000000" pitchFamily="2" charset="2"/>
              </a:rPr>
              <a:t>Lidocaine  Acute ischemia </a:t>
            </a:r>
          </a:p>
          <a:p>
            <a:r>
              <a:rPr lang="en-IN" dirty="0"/>
              <a:t>Ranolazine </a:t>
            </a:r>
            <a:r>
              <a:rPr lang="en-IN" dirty="0">
                <a:sym typeface="Wingdings" panose="05000000000000000000" pitchFamily="2" charset="2"/>
              </a:rPr>
              <a:t> reduce risk of VT/VF in pt requiring ICD therapy</a:t>
            </a:r>
            <a:endParaRPr lang="en-IN" dirty="0"/>
          </a:p>
        </p:txBody>
      </p:sp>
      <p:sp>
        <p:nvSpPr>
          <p:cNvPr id="4" name="Picture Placeholder 3">
            <a:extLst>
              <a:ext uri="{FF2B5EF4-FFF2-40B4-BE49-F238E27FC236}">
                <a16:creationId xmlns:a16="http://schemas.microsoft.com/office/drawing/2014/main" id="{1D2C6D93-DCA3-8676-1BB7-FB368316C598}"/>
              </a:ext>
            </a:extLst>
          </p:cNvPr>
          <p:cNvSpPr>
            <a:spLocks noGrp="1"/>
          </p:cNvSpPr>
          <p:nvPr>
            <p:ph type="pic" sz="quarter" idx="15"/>
          </p:nvPr>
        </p:nvSpPr>
        <p:spPr/>
      </p:sp>
      <p:sp>
        <p:nvSpPr>
          <p:cNvPr id="5" name="Text Placeholder 4">
            <a:extLst>
              <a:ext uri="{FF2B5EF4-FFF2-40B4-BE49-F238E27FC236}">
                <a16:creationId xmlns:a16="http://schemas.microsoft.com/office/drawing/2014/main" id="{80F9072A-D86A-5919-9D26-252CCA3B7328}"/>
              </a:ext>
            </a:extLst>
          </p:cNvPr>
          <p:cNvSpPr>
            <a:spLocks noGrp="1"/>
          </p:cNvSpPr>
          <p:nvPr>
            <p:ph type="body" sz="quarter" idx="16"/>
          </p:nvPr>
        </p:nvSpPr>
        <p:spPr/>
        <p:txBody>
          <a:bodyPr/>
          <a:lstStyle/>
          <a:p>
            <a:r>
              <a:rPr lang="en-US" dirty="0"/>
              <a:t>STRUCTURAL HEART DISEASE</a:t>
            </a:r>
            <a:endParaRPr lang="en-IN" dirty="0"/>
          </a:p>
        </p:txBody>
      </p:sp>
      <p:sp>
        <p:nvSpPr>
          <p:cNvPr id="6" name="Slide Number Placeholder 5">
            <a:extLst>
              <a:ext uri="{FF2B5EF4-FFF2-40B4-BE49-F238E27FC236}">
                <a16:creationId xmlns:a16="http://schemas.microsoft.com/office/drawing/2014/main" id="{2619FC86-CAC3-2CB0-B3CE-2E5DFC75128B}"/>
              </a:ext>
            </a:extLst>
          </p:cNvPr>
          <p:cNvSpPr>
            <a:spLocks noGrp="1"/>
          </p:cNvSpPr>
          <p:nvPr>
            <p:ph type="sldNum" sz="quarter" idx="4"/>
          </p:nvPr>
        </p:nvSpPr>
        <p:spPr/>
        <p:txBody>
          <a:bodyPr/>
          <a:lstStyle/>
          <a:p>
            <a:fld id="{4FAB73BC-B049-4115-A692-8D63A059BFB8}" type="slidenum">
              <a:rPr lang="en-US" noProof="0" smtClean="0"/>
              <a:pPr/>
              <a:t>48</a:t>
            </a:fld>
            <a:endParaRPr lang="en-US" noProof="0" dirty="0"/>
          </a:p>
        </p:txBody>
      </p:sp>
      <p:pic>
        <p:nvPicPr>
          <p:cNvPr id="7" name="Picture Placeholder 5">
            <a:extLst>
              <a:ext uri="{FF2B5EF4-FFF2-40B4-BE49-F238E27FC236}">
                <a16:creationId xmlns:a16="http://schemas.microsoft.com/office/drawing/2014/main" id="{947DEF6C-7A26-FED2-08B1-E6776DF97F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52196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7614-6DBC-0F39-6203-BB978862545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36E7AC6-4D10-E507-1DBD-9A2483D0228A}"/>
              </a:ext>
            </a:extLst>
          </p:cNvPr>
          <p:cNvSpPr>
            <a:spLocks noGrp="1"/>
          </p:cNvSpPr>
          <p:nvPr>
            <p:ph sz="quarter" idx="13"/>
          </p:nvPr>
        </p:nvSpPr>
        <p:spPr>
          <a:xfrm>
            <a:off x="548640" y="2862072"/>
            <a:ext cx="10288693" cy="3660648"/>
          </a:xfrm>
        </p:spPr>
        <p:txBody>
          <a:bodyPr>
            <a:normAutofit/>
          </a:bodyPr>
          <a:lstStyle/>
          <a:p>
            <a:r>
              <a:rPr lang="en-US" dirty="0"/>
              <a:t>Polymorphic ventricular tachycardia + Absence of Ischemia </a:t>
            </a:r>
          </a:p>
          <a:p>
            <a:pPr marL="0" indent="0">
              <a:buNone/>
            </a:pPr>
            <a:r>
              <a:rPr lang="en-US" dirty="0">
                <a:sym typeface="Wingdings" panose="05000000000000000000" pitchFamily="2" charset="2"/>
              </a:rPr>
              <a:t></a:t>
            </a:r>
            <a:r>
              <a:rPr lang="en-US" dirty="0"/>
              <a:t> 3 to 8 days after a MI or Coronary revascularization intervention.</a:t>
            </a:r>
          </a:p>
          <a:p>
            <a:endParaRPr lang="en-US" dirty="0"/>
          </a:p>
          <a:p>
            <a:r>
              <a:rPr lang="en-US" dirty="0"/>
              <a:t>These arrhythmic events are triggered by short-coupled extrasystoles.</a:t>
            </a:r>
          </a:p>
          <a:p>
            <a:endParaRPr lang="en-US" dirty="0"/>
          </a:p>
          <a:p>
            <a:r>
              <a:rPr lang="en-US" dirty="0"/>
              <a:t>Arrhythmic storms are refractory to intravenous amiodarone</a:t>
            </a:r>
          </a:p>
          <a:p>
            <a:pPr marL="0" indent="0">
              <a:buNone/>
            </a:pPr>
            <a:r>
              <a:rPr lang="en-US" dirty="0"/>
              <a:t>   Highly responsive to quinidine therapy.</a:t>
            </a:r>
            <a:endParaRPr lang="en-IN" dirty="0"/>
          </a:p>
        </p:txBody>
      </p:sp>
      <p:sp>
        <p:nvSpPr>
          <p:cNvPr id="4" name="Picture Placeholder 3">
            <a:extLst>
              <a:ext uri="{FF2B5EF4-FFF2-40B4-BE49-F238E27FC236}">
                <a16:creationId xmlns:a16="http://schemas.microsoft.com/office/drawing/2014/main" id="{46E942F2-91D2-B201-30A1-8896A2BA712D}"/>
              </a:ext>
            </a:extLst>
          </p:cNvPr>
          <p:cNvSpPr>
            <a:spLocks noGrp="1"/>
          </p:cNvSpPr>
          <p:nvPr>
            <p:ph type="pic" sz="quarter" idx="15"/>
          </p:nvPr>
        </p:nvSpPr>
        <p:spPr/>
      </p:sp>
      <p:sp>
        <p:nvSpPr>
          <p:cNvPr id="5" name="Text Placeholder 4">
            <a:extLst>
              <a:ext uri="{FF2B5EF4-FFF2-40B4-BE49-F238E27FC236}">
                <a16:creationId xmlns:a16="http://schemas.microsoft.com/office/drawing/2014/main" id="{56E30F90-4E49-59D7-E9AB-2738E03AA412}"/>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FD221C65-6E6C-E8EA-6618-AC77B6B89250}"/>
              </a:ext>
            </a:extLst>
          </p:cNvPr>
          <p:cNvSpPr>
            <a:spLocks noGrp="1"/>
          </p:cNvSpPr>
          <p:nvPr>
            <p:ph type="sldNum" sz="quarter" idx="4"/>
          </p:nvPr>
        </p:nvSpPr>
        <p:spPr/>
        <p:txBody>
          <a:bodyPr/>
          <a:lstStyle/>
          <a:p>
            <a:fld id="{4FAB73BC-B049-4115-A692-8D63A059BFB8}" type="slidenum">
              <a:rPr lang="en-US" noProof="0" smtClean="0"/>
              <a:pPr/>
              <a:t>49</a:t>
            </a:fld>
            <a:endParaRPr lang="en-US" noProof="0" dirty="0"/>
          </a:p>
        </p:txBody>
      </p:sp>
      <p:pic>
        <p:nvPicPr>
          <p:cNvPr id="10" name="Picture 9">
            <a:extLst>
              <a:ext uri="{FF2B5EF4-FFF2-40B4-BE49-F238E27FC236}">
                <a16:creationId xmlns:a16="http://schemas.microsoft.com/office/drawing/2014/main" id="{EC994A92-27EB-6292-3A09-F65B4E7C9D10}"/>
              </a:ext>
            </a:extLst>
          </p:cNvPr>
          <p:cNvPicPr>
            <a:picLocks noChangeAspect="1"/>
          </p:cNvPicPr>
          <p:nvPr/>
        </p:nvPicPr>
        <p:blipFill>
          <a:blip r:embed="rId3"/>
          <a:stretch>
            <a:fillRect/>
          </a:stretch>
        </p:blipFill>
        <p:spPr>
          <a:xfrm>
            <a:off x="20608" y="-20071"/>
            <a:ext cx="12171392" cy="2699264"/>
          </a:xfrm>
          <a:prstGeom prst="rect">
            <a:avLst/>
          </a:prstGeom>
        </p:spPr>
      </p:pic>
    </p:spTree>
    <p:extLst>
      <p:ext uri="{BB962C8B-B14F-4D97-AF65-F5344CB8AC3E}">
        <p14:creationId xmlns:p14="http://schemas.microsoft.com/office/powerpoint/2010/main" val="1169591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54AD-084B-4D3C-8906-4AED8291F544}"/>
              </a:ext>
            </a:extLst>
          </p:cNvPr>
          <p:cNvSpPr>
            <a:spLocks noGrp="1"/>
          </p:cNvSpPr>
          <p:nvPr>
            <p:ph type="title"/>
          </p:nvPr>
        </p:nvSpPr>
        <p:spPr/>
        <p:txBody>
          <a:bodyPr/>
          <a:lstStyle/>
          <a:p>
            <a:endParaRPr lang="en-IN"/>
          </a:p>
        </p:txBody>
      </p:sp>
      <p:sp>
        <p:nvSpPr>
          <p:cNvPr id="4" name="Picture Placeholder 3">
            <a:extLst>
              <a:ext uri="{FF2B5EF4-FFF2-40B4-BE49-F238E27FC236}">
                <a16:creationId xmlns:a16="http://schemas.microsoft.com/office/drawing/2014/main" id="{8D6D0367-9C97-8886-A790-27FE2893554A}"/>
              </a:ext>
            </a:extLst>
          </p:cNvPr>
          <p:cNvSpPr>
            <a:spLocks noGrp="1"/>
          </p:cNvSpPr>
          <p:nvPr>
            <p:ph type="pic" sz="quarter" idx="15"/>
          </p:nvPr>
        </p:nvSpPr>
        <p:spPr/>
      </p:sp>
      <p:sp>
        <p:nvSpPr>
          <p:cNvPr id="5" name="Text Placeholder 4">
            <a:extLst>
              <a:ext uri="{FF2B5EF4-FFF2-40B4-BE49-F238E27FC236}">
                <a16:creationId xmlns:a16="http://schemas.microsoft.com/office/drawing/2014/main" id="{CE269E31-2D43-3F26-E550-C7DB996F588E}"/>
              </a:ext>
            </a:extLst>
          </p:cNvPr>
          <p:cNvSpPr>
            <a:spLocks noGrp="1"/>
          </p:cNvSpPr>
          <p:nvPr>
            <p:ph type="body" sz="quarter" idx="16"/>
          </p:nvPr>
        </p:nvSpPr>
        <p:spPr/>
        <p:txBody>
          <a:bodyPr/>
          <a:lstStyle/>
          <a:p>
            <a:r>
              <a:rPr lang="en-US" dirty="0"/>
              <a:t>Incidence </a:t>
            </a:r>
            <a:endParaRPr lang="en-IN" dirty="0"/>
          </a:p>
        </p:txBody>
      </p:sp>
      <p:sp>
        <p:nvSpPr>
          <p:cNvPr id="7" name="Slide Number Placeholder 6">
            <a:extLst>
              <a:ext uri="{FF2B5EF4-FFF2-40B4-BE49-F238E27FC236}">
                <a16:creationId xmlns:a16="http://schemas.microsoft.com/office/drawing/2014/main" id="{9C677FF1-F636-42BC-FBF0-2CD49D2FC49D}"/>
              </a:ext>
            </a:extLst>
          </p:cNvPr>
          <p:cNvSpPr>
            <a:spLocks noGrp="1"/>
          </p:cNvSpPr>
          <p:nvPr>
            <p:ph type="sldNum" sz="quarter" idx="4"/>
          </p:nvPr>
        </p:nvSpPr>
        <p:spPr/>
        <p:txBody>
          <a:bodyPr/>
          <a:lstStyle/>
          <a:p>
            <a:fld id="{4FAB73BC-B049-4115-A692-8D63A059BFB8}" type="slidenum">
              <a:rPr lang="en-US" noProof="0" smtClean="0"/>
              <a:pPr/>
              <a:t>5</a:t>
            </a:fld>
            <a:endParaRPr lang="en-US" noProof="0" dirty="0"/>
          </a:p>
        </p:txBody>
      </p:sp>
      <p:sp>
        <p:nvSpPr>
          <p:cNvPr id="15" name="TextBox 14">
            <a:extLst>
              <a:ext uri="{FF2B5EF4-FFF2-40B4-BE49-F238E27FC236}">
                <a16:creationId xmlns:a16="http://schemas.microsoft.com/office/drawing/2014/main" id="{F6BCB398-975C-5C87-19A4-DAFAE248F21B}"/>
              </a:ext>
            </a:extLst>
          </p:cNvPr>
          <p:cNvSpPr txBox="1"/>
          <p:nvPr/>
        </p:nvSpPr>
        <p:spPr>
          <a:xfrm>
            <a:off x="2351584" y="2356933"/>
            <a:ext cx="11153334" cy="1107996"/>
          </a:xfrm>
          <a:prstGeom prst="rect">
            <a:avLst/>
          </a:prstGeom>
          <a:noFill/>
        </p:spPr>
        <p:txBody>
          <a:bodyPr wrap="square" rtlCol="0">
            <a:spAutoFit/>
          </a:bodyPr>
          <a:lstStyle/>
          <a:p>
            <a:pPr marL="0" indent="0">
              <a:buNone/>
            </a:pPr>
            <a:r>
              <a:rPr lang="en-US" dirty="0">
                <a:sym typeface="Wingdings" panose="05000000000000000000" pitchFamily="2" charset="2"/>
              </a:rPr>
              <a:t>			</a:t>
            </a:r>
            <a:r>
              <a:rPr lang="en-US" sz="2400" i="1" dirty="0">
                <a:solidFill>
                  <a:srgbClr val="FF0000"/>
                </a:solidFill>
                <a:sym typeface="Wingdings" panose="05000000000000000000" pitchFamily="2" charset="2"/>
              </a:rPr>
              <a:t>Primary Prevention</a:t>
            </a:r>
          </a:p>
          <a:p>
            <a:pPr marL="0" indent="0">
              <a:buNone/>
            </a:pPr>
            <a:r>
              <a:rPr lang="en-US" sz="2400" i="1" dirty="0">
                <a:solidFill>
                  <a:srgbClr val="FF0000"/>
                </a:solidFill>
                <a:sym typeface="Wingdings" panose="05000000000000000000" pitchFamily="2" charset="2"/>
              </a:rPr>
              <a:t>Ischemic Cardiomyopathy = Non Ischemic Cardiomyopathy</a:t>
            </a:r>
            <a:endParaRPr lang="en-IN" sz="2400" i="1" dirty="0">
              <a:solidFill>
                <a:srgbClr val="FF0000"/>
              </a:solidFill>
            </a:endParaRPr>
          </a:p>
          <a:p>
            <a:endParaRPr lang="en-IN" dirty="0"/>
          </a:p>
        </p:txBody>
      </p:sp>
      <p:sp>
        <p:nvSpPr>
          <p:cNvPr id="16" name="Content Placeholder 15">
            <a:extLst>
              <a:ext uri="{FF2B5EF4-FFF2-40B4-BE49-F238E27FC236}">
                <a16:creationId xmlns:a16="http://schemas.microsoft.com/office/drawing/2014/main" id="{FC53BFEB-E423-9539-B657-E87FE0443669}"/>
              </a:ext>
            </a:extLst>
          </p:cNvPr>
          <p:cNvSpPr txBox="1">
            <a:spLocks noGrp="1"/>
          </p:cNvSpPr>
          <p:nvPr>
            <p:ph sz="quarter" idx="13"/>
          </p:nvPr>
        </p:nvSpPr>
        <p:spPr>
          <a:xfrm>
            <a:off x="2351584" y="3720731"/>
            <a:ext cx="7992888" cy="2472472"/>
          </a:xfrm>
          <a:prstGeom prst="rect">
            <a:avLst/>
          </a:prstGeom>
          <a:noFill/>
        </p:spPr>
        <p:txBody>
          <a:bodyPr wrap="square" rtlCol="0">
            <a:spAutoFit/>
          </a:bodyPr>
          <a:lstStyle/>
          <a:p>
            <a:pPr marL="0" indent="0">
              <a:buNone/>
            </a:pPr>
            <a:r>
              <a:rPr lang="en-US" sz="2400" dirty="0">
                <a:solidFill>
                  <a:schemeClr val="accent6">
                    <a:lumMod val="50000"/>
                  </a:schemeClr>
                </a:solidFill>
              </a:rPr>
              <a:t>ICD &gt;&gt; CRT-D </a:t>
            </a:r>
            <a:r>
              <a:rPr lang="en-US" sz="2400" dirty="0">
                <a:solidFill>
                  <a:schemeClr val="accent6">
                    <a:lumMod val="50000"/>
                  </a:schemeClr>
                </a:solidFill>
                <a:sym typeface="Wingdings" panose="05000000000000000000" pitchFamily="2" charset="2"/>
              </a:rPr>
              <a:t> </a:t>
            </a:r>
          </a:p>
          <a:p>
            <a:pPr marL="0" indent="0">
              <a:buNone/>
            </a:pPr>
            <a:r>
              <a:rPr lang="en-US" sz="2400" dirty="0">
                <a:solidFill>
                  <a:schemeClr val="accent6">
                    <a:lumMod val="50000"/>
                  </a:schemeClr>
                </a:solidFill>
                <a:sym typeface="Wingdings" panose="05000000000000000000" pitchFamily="2" charset="2"/>
              </a:rPr>
              <a:t>1) Better improvement of LV function with CRT</a:t>
            </a:r>
            <a:r>
              <a:rPr lang="en-US" sz="2400" dirty="0">
                <a:solidFill>
                  <a:schemeClr val="accent6">
                    <a:lumMod val="50000"/>
                  </a:schemeClr>
                </a:solidFill>
              </a:rPr>
              <a:t> </a:t>
            </a:r>
          </a:p>
          <a:p>
            <a:endParaRPr lang="en-US" sz="2400" dirty="0">
              <a:solidFill>
                <a:schemeClr val="accent6">
                  <a:lumMod val="50000"/>
                </a:schemeClr>
              </a:solidFill>
            </a:endParaRPr>
          </a:p>
          <a:p>
            <a:pPr marL="0" indent="0">
              <a:buNone/>
            </a:pPr>
            <a:r>
              <a:rPr lang="en-IN" sz="2400" dirty="0">
                <a:solidFill>
                  <a:schemeClr val="accent6">
                    <a:lumMod val="50000"/>
                  </a:schemeClr>
                </a:solidFill>
              </a:rPr>
              <a:t>ES in channelopathies – Scarce data</a:t>
            </a:r>
          </a:p>
          <a:p>
            <a:pPr marL="0" indent="0">
              <a:buNone/>
            </a:pPr>
            <a:r>
              <a:rPr lang="en-IN" sz="2400" dirty="0">
                <a:solidFill>
                  <a:schemeClr val="accent6">
                    <a:lumMod val="50000"/>
                  </a:schemeClr>
                </a:solidFill>
              </a:rPr>
              <a:t>ICD shock in CPVT tend to increase further episode </a:t>
            </a:r>
            <a:endParaRPr lang="en-US" sz="2400" dirty="0">
              <a:solidFill>
                <a:schemeClr val="accent6">
                  <a:lumMod val="50000"/>
                </a:schemeClr>
              </a:solidFill>
            </a:endParaRPr>
          </a:p>
        </p:txBody>
      </p:sp>
      <p:sp>
        <p:nvSpPr>
          <p:cNvPr id="8" name="Title 8">
            <a:extLst>
              <a:ext uri="{FF2B5EF4-FFF2-40B4-BE49-F238E27FC236}">
                <a16:creationId xmlns:a16="http://schemas.microsoft.com/office/drawing/2014/main" id="{7CA62D2E-2AA6-A3CF-9222-151437654081}"/>
              </a:ext>
            </a:extLst>
          </p:cNvPr>
          <p:cNvSpPr txBox="1">
            <a:spLocks/>
          </p:cNvSpPr>
          <p:nvPr/>
        </p:nvSpPr>
        <p:spPr>
          <a:xfrm>
            <a:off x="547476" y="968514"/>
            <a:ext cx="10805160" cy="70788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r>
              <a:rPr lang="en-US" sz="4800"/>
              <a:t>VT STORM</a:t>
            </a:r>
            <a:endParaRPr lang="en-IN" sz="4800" dirty="0"/>
          </a:p>
        </p:txBody>
      </p:sp>
      <p:pic>
        <p:nvPicPr>
          <p:cNvPr id="3" name="Picture Placeholder 5">
            <a:extLst>
              <a:ext uri="{FF2B5EF4-FFF2-40B4-BE49-F238E27FC236}">
                <a16:creationId xmlns:a16="http://schemas.microsoft.com/office/drawing/2014/main" id="{5A52E3A2-576B-54B1-34D5-5CA259E1895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61596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EF54-94AD-319B-D126-958DDFFC84B0}"/>
              </a:ext>
            </a:extLst>
          </p:cNvPr>
          <p:cNvSpPr>
            <a:spLocks noGrp="1"/>
          </p:cNvSpPr>
          <p:nvPr>
            <p:ph type="title"/>
          </p:nvPr>
        </p:nvSpPr>
        <p:spPr/>
        <p:txBody>
          <a:bodyPr>
            <a:normAutofit fontScale="90000"/>
          </a:bodyPr>
          <a:lstStyle/>
          <a:p>
            <a:r>
              <a:rPr lang="en-US" dirty="0"/>
              <a:t>Pharmacotherapy for acute management of electrical storm</a:t>
            </a:r>
            <a:endParaRPr lang="en-IN" dirty="0"/>
          </a:p>
        </p:txBody>
      </p:sp>
      <p:sp>
        <p:nvSpPr>
          <p:cNvPr id="3" name="Content Placeholder 2">
            <a:extLst>
              <a:ext uri="{FF2B5EF4-FFF2-40B4-BE49-F238E27FC236}">
                <a16:creationId xmlns:a16="http://schemas.microsoft.com/office/drawing/2014/main" id="{19BA1E80-4CDD-7998-627D-C65A715107D7}"/>
              </a:ext>
            </a:extLst>
          </p:cNvPr>
          <p:cNvSpPr>
            <a:spLocks noGrp="1"/>
          </p:cNvSpPr>
          <p:nvPr>
            <p:ph sz="quarter" idx="13"/>
          </p:nvPr>
        </p:nvSpPr>
        <p:spPr/>
        <p:txBody>
          <a:bodyPr/>
          <a:lstStyle/>
          <a:p>
            <a:r>
              <a:rPr lang="en-US" dirty="0"/>
              <a:t>LQTS </a:t>
            </a:r>
            <a:r>
              <a:rPr lang="en-US" dirty="0">
                <a:sym typeface="Wingdings" panose="05000000000000000000" pitchFamily="2" charset="2"/>
              </a:rPr>
              <a:t> Remove triggers ; Non selective betablockers – </a:t>
            </a:r>
            <a:r>
              <a:rPr lang="en-US" dirty="0" err="1">
                <a:sym typeface="Wingdings" panose="05000000000000000000" pitchFamily="2" charset="2"/>
              </a:rPr>
              <a:t>Nodalol</a:t>
            </a:r>
            <a:r>
              <a:rPr lang="en-US" dirty="0">
                <a:sym typeface="Wingdings" panose="05000000000000000000" pitchFamily="2" charset="2"/>
              </a:rPr>
              <a:t> / </a:t>
            </a:r>
            <a:r>
              <a:rPr lang="en-US" dirty="0" err="1">
                <a:sym typeface="Wingdings" panose="05000000000000000000" pitchFamily="2" charset="2"/>
              </a:rPr>
              <a:t>Propanolol</a:t>
            </a:r>
            <a:r>
              <a:rPr lang="en-IN" dirty="0">
                <a:sym typeface="Wingdings" panose="05000000000000000000" pitchFamily="2" charset="2"/>
              </a:rPr>
              <a:t> ; Iv magnesium/ Iv potassium</a:t>
            </a:r>
            <a:r>
              <a:rPr lang="en-US" dirty="0">
                <a:sym typeface="Wingdings" panose="05000000000000000000" pitchFamily="2" charset="2"/>
              </a:rPr>
              <a:t>; </a:t>
            </a:r>
            <a:r>
              <a:rPr lang="en-US" dirty="0" err="1">
                <a:sym typeface="Wingdings" panose="05000000000000000000" pitchFamily="2" charset="2"/>
              </a:rPr>
              <a:t>Mexilitine</a:t>
            </a:r>
            <a:r>
              <a:rPr lang="en-US" dirty="0">
                <a:sym typeface="Wingdings" panose="05000000000000000000" pitchFamily="2" charset="2"/>
              </a:rPr>
              <a:t> in LQT3 ; </a:t>
            </a:r>
          </a:p>
          <a:p>
            <a:pPr marL="0" indent="0">
              <a:buNone/>
            </a:pPr>
            <a:r>
              <a:rPr lang="en-US" dirty="0" err="1">
                <a:sym typeface="Wingdings" panose="05000000000000000000" pitchFamily="2" charset="2"/>
              </a:rPr>
              <a:t>Isoproternol</a:t>
            </a:r>
            <a:r>
              <a:rPr lang="en-US" dirty="0">
                <a:sym typeface="Wingdings" panose="05000000000000000000" pitchFamily="2" charset="2"/>
              </a:rPr>
              <a:t> in </a:t>
            </a:r>
            <a:r>
              <a:rPr lang="en-US" dirty="0" err="1">
                <a:sym typeface="Wingdings" panose="05000000000000000000" pitchFamily="2" charset="2"/>
              </a:rPr>
              <a:t>aLQTS</a:t>
            </a:r>
            <a:endParaRPr lang="en-US" dirty="0">
              <a:sym typeface="Wingdings" panose="05000000000000000000" pitchFamily="2" charset="2"/>
            </a:endParaRPr>
          </a:p>
          <a:p>
            <a:pPr marL="0" indent="0">
              <a:buNone/>
            </a:pPr>
            <a:r>
              <a:rPr lang="en-US" dirty="0">
                <a:sym typeface="Wingdings" panose="05000000000000000000" pitchFamily="2" charset="2"/>
              </a:rPr>
              <a:t>Temporary pacing in </a:t>
            </a:r>
            <a:r>
              <a:rPr lang="en-US" dirty="0" err="1">
                <a:sym typeface="Wingdings" panose="05000000000000000000" pitchFamily="2" charset="2"/>
              </a:rPr>
              <a:t>aLQTS</a:t>
            </a:r>
            <a:r>
              <a:rPr lang="en-US" dirty="0">
                <a:sym typeface="Wingdings" panose="05000000000000000000" pitchFamily="2" charset="2"/>
              </a:rPr>
              <a:t> and cLQTS2 ; Class iii avoided</a:t>
            </a:r>
          </a:p>
          <a:p>
            <a:r>
              <a:rPr lang="en-US" dirty="0" err="1">
                <a:sym typeface="Wingdings" panose="05000000000000000000" pitchFamily="2" charset="2"/>
              </a:rPr>
              <a:t>BrS</a:t>
            </a:r>
            <a:r>
              <a:rPr lang="en-US" dirty="0">
                <a:sym typeface="Wingdings" panose="05000000000000000000" pitchFamily="2" charset="2"/>
              </a:rPr>
              <a:t> and IVF iv isoproterenol </a:t>
            </a:r>
            <a:r>
              <a:rPr lang="en-US" u="sng" dirty="0">
                <a:sym typeface="Wingdings" panose="05000000000000000000" pitchFamily="2" charset="2"/>
              </a:rPr>
              <a:t>+</a:t>
            </a:r>
            <a:r>
              <a:rPr lang="en-US" dirty="0">
                <a:sym typeface="Wingdings" panose="05000000000000000000" pitchFamily="2" charset="2"/>
              </a:rPr>
              <a:t> quinidine</a:t>
            </a:r>
          </a:p>
          <a:p>
            <a:r>
              <a:rPr lang="en-US" dirty="0">
                <a:sym typeface="Wingdings" panose="05000000000000000000" pitchFamily="2" charset="2"/>
              </a:rPr>
              <a:t>Short QT  iv  isoproterenol</a:t>
            </a:r>
          </a:p>
          <a:p>
            <a:r>
              <a:rPr lang="en-US" dirty="0">
                <a:sym typeface="Wingdings" panose="05000000000000000000" pitchFamily="2" charset="2"/>
              </a:rPr>
              <a:t>CPVT  beta blockers ; Epinephrine avoided even in setting of cardiac arrest</a:t>
            </a:r>
          </a:p>
          <a:p>
            <a:endParaRPr lang="en-US" dirty="0">
              <a:sym typeface="Wingdings" panose="05000000000000000000" pitchFamily="2" charset="2"/>
            </a:endParaRPr>
          </a:p>
          <a:p>
            <a:pPr marL="0" indent="0">
              <a:buNone/>
            </a:pPr>
            <a:endParaRPr lang="en-IN" dirty="0">
              <a:sym typeface="Wingdings" panose="05000000000000000000" pitchFamily="2" charset="2"/>
            </a:endParaRPr>
          </a:p>
        </p:txBody>
      </p:sp>
      <p:sp>
        <p:nvSpPr>
          <p:cNvPr id="4" name="Picture Placeholder 3">
            <a:extLst>
              <a:ext uri="{FF2B5EF4-FFF2-40B4-BE49-F238E27FC236}">
                <a16:creationId xmlns:a16="http://schemas.microsoft.com/office/drawing/2014/main" id="{ED80A505-3E2F-3FAD-D2E7-8EBBF8A16FF2}"/>
              </a:ext>
            </a:extLst>
          </p:cNvPr>
          <p:cNvSpPr>
            <a:spLocks noGrp="1"/>
          </p:cNvSpPr>
          <p:nvPr>
            <p:ph type="pic" sz="quarter" idx="15"/>
          </p:nvPr>
        </p:nvSpPr>
        <p:spPr/>
      </p:sp>
      <p:sp>
        <p:nvSpPr>
          <p:cNvPr id="5" name="Text Placeholder 4">
            <a:extLst>
              <a:ext uri="{FF2B5EF4-FFF2-40B4-BE49-F238E27FC236}">
                <a16:creationId xmlns:a16="http://schemas.microsoft.com/office/drawing/2014/main" id="{80DB1EFA-56B3-D56E-BA6F-66F1A8B5F4E6}"/>
              </a:ext>
            </a:extLst>
          </p:cNvPr>
          <p:cNvSpPr>
            <a:spLocks noGrp="1"/>
          </p:cNvSpPr>
          <p:nvPr>
            <p:ph type="body" sz="quarter" idx="16"/>
          </p:nvPr>
        </p:nvSpPr>
        <p:spPr/>
        <p:txBody>
          <a:bodyPr/>
          <a:lstStyle/>
          <a:p>
            <a:r>
              <a:rPr lang="en-US" dirty="0"/>
              <a:t>PRIMARY ELECTRICAL DISEASE</a:t>
            </a:r>
            <a:endParaRPr lang="en-IN" dirty="0"/>
          </a:p>
        </p:txBody>
      </p:sp>
      <p:sp>
        <p:nvSpPr>
          <p:cNvPr id="6" name="Slide Number Placeholder 5">
            <a:extLst>
              <a:ext uri="{FF2B5EF4-FFF2-40B4-BE49-F238E27FC236}">
                <a16:creationId xmlns:a16="http://schemas.microsoft.com/office/drawing/2014/main" id="{32382436-F45D-AB50-71EE-39ECA57DDE2B}"/>
              </a:ext>
            </a:extLst>
          </p:cNvPr>
          <p:cNvSpPr>
            <a:spLocks noGrp="1"/>
          </p:cNvSpPr>
          <p:nvPr>
            <p:ph type="sldNum" sz="quarter" idx="4"/>
          </p:nvPr>
        </p:nvSpPr>
        <p:spPr/>
        <p:txBody>
          <a:bodyPr/>
          <a:lstStyle/>
          <a:p>
            <a:fld id="{4FAB73BC-B049-4115-A692-8D63A059BFB8}" type="slidenum">
              <a:rPr lang="en-US" noProof="0" smtClean="0"/>
              <a:pPr/>
              <a:t>50</a:t>
            </a:fld>
            <a:endParaRPr lang="en-US" noProof="0" dirty="0"/>
          </a:p>
        </p:txBody>
      </p:sp>
      <p:pic>
        <p:nvPicPr>
          <p:cNvPr id="7" name="Picture Placeholder 5">
            <a:extLst>
              <a:ext uri="{FF2B5EF4-FFF2-40B4-BE49-F238E27FC236}">
                <a16:creationId xmlns:a16="http://schemas.microsoft.com/office/drawing/2014/main" id="{6BA96DC2-ACD2-29AA-DF35-E34066AAD43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89430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EE5BD-AB2C-9EE6-67DF-F0F3D7EC9B3B}"/>
              </a:ext>
            </a:extLst>
          </p:cNvPr>
          <p:cNvSpPr>
            <a:spLocks noGrp="1"/>
          </p:cNvSpPr>
          <p:nvPr>
            <p:ph type="title"/>
          </p:nvPr>
        </p:nvSpPr>
        <p:spPr>
          <a:xfrm>
            <a:off x="0" y="380330"/>
            <a:ext cx="10805160" cy="707886"/>
          </a:xfrm>
        </p:spPr>
        <p:txBody>
          <a:bodyPr/>
          <a:lstStyle/>
          <a:p>
            <a:r>
              <a:rPr lang="en-US" dirty="0">
                <a:solidFill>
                  <a:schemeClr val="tx2">
                    <a:lumMod val="50000"/>
                  </a:schemeClr>
                </a:solidFill>
              </a:rPr>
              <a:t>Mechanical circulatory support</a:t>
            </a:r>
            <a:endParaRPr lang="en-IN" dirty="0">
              <a:solidFill>
                <a:schemeClr val="tx2">
                  <a:lumMod val="50000"/>
                </a:schemeClr>
              </a:solidFill>
            </a:endParaRPr>
          </a:p>
        </p:txBody>
      </p:sp>
      <p:sp>
        <p:nvSpPr>
          <p:cNvPr id="3" name="Content Placeholder 2">
            <a:extLst>
              <a:ext uri="{FF2B5EF4-FFF2-40B4-BE49-F238E27FC236}">
                <a16:creationId xmlns:a16="http://schemas.microsoft.com/office/drawing/2014/main" id="{9B665ACB-9E7C-D09F-816B-65B36C6066C0}"/>
              </a:ext>
            </a:extLst>
          </p:cNvPr>
          <p:cNvSpPr>
            <a:spLocks noGrp="1"/>
          </p:cNvSpPr>
          <p:nvPr>
            <p:ph sz="quarter" idx="13"/>
          </p:nvPr>
        </p:nvSpPr>
        <p:spPr>
          <a:xfrm>
            <a:off x="74509" y="2689316"/>
            <a:ext cx="10288693" cy="3660648"/>
          </a:xfrm>
        </p:spPr>
        <p:txBody>
          <a:bodyPr/>
          <a:lstStyle/>
          <a:p>
            <a:r>
              <a:rPr lang="en-US" dirty="0"/>
              <a:t> </a:t>
            </a:r>
            <a:endParaRPr lang="en-IN" dirty="0"/>
          </a:p>
        </p:txBody>
      </p:sp>
      <p:sp>
        <p:nvSpPr>
          <p:cNvPr id="4" name="Picture Placeholder 3">
            <a:extLst>
              <a:ext uri="{FF2B5EF4-FFF2-40B4-BE49-F238E27FC236}">
                <a16:creationId xmlns:a16="http://schemas.microsoft.com/office/drawing/2014/main" id="{39200274-A2B5-4B26-10B1-0B99E3B9158E}"/>
              </a:ext>
            </a:extLst>
          </p:cNvPr>
          <p:cNvSpPr>
            <a:spLocks noGrp="1"/>
          </p:cNvSpPr>
          <p:nvPr>
            <p:ph type="pic" sz="quarter" idx="15"/>
          </p:nvPr>
        </p:nvSpPr>
        <p:spPr/>
      </p:sp>
      <p:sp>
        <p:nvSpPr>
          <p:cNvPr id="5" name="Text Placeholder 4">
            <a:extLst>
              <a:ext uri="{FF2B5EF4-FFF2-40B4-BE49-F238E27FC236}">
                <a16:creationId xmlns:a16="http://schemas.microsoft.com/office/drawing/2014/main" id="{FA295967-542A-73DA-F163-087657E27934}"/>
              </a:ext>
            </a:extLst>
          </p:cNvPr>
          <p:cNvSpPr>
            <a:spLocks noGrp="1"/>
          </p:cNvSpPr>
          <p:nvPr>
            <p:ph type="body" sz="quarter" idx="16"/>
          </p:nvPr>
        </p:nvSpPr>
        <p:spPr/>
        <p:txBody>
          <a:bodyPr/>
          <a:lstStyle/>
          <a:p>
            <a:endParaRPr lang="en-IN" dirty="0"/>
          </a:p>
        </p:txBody>
      </p:sp>
      <p:sp>
        <p:nvSpPr>
          <p:cNvPr id="6" name="Slide Number Placeholder 5">
            <a:extLst>
              <a:ext uri="{FF2B5EF4-FFF2-40B4-BE49-F238E27FC236}">
                <a16:creationId xmlns:a16="http://schemas.microsoft.com/office/drawing/2014/main" id="{748970D4-AB24-6DA9-ED44-EAB3954C3569}"/>
              </a:ext>
            </a:extLst>
          </p:cNvPr>
          <p:cNvSpPr>
            <a:spLocks noGrp="1"/>
          </p:cNvSpPr>
          <p:nvPr>
            <p:ph type="sldNum" sz="quarter" idx="4"/>
          </p:nvPr>
        </p:nvSpPr>
        <p:spPr/>
        <p:txBody>
          <a:bodyPr/>
          <a:lstStyle/>
          <a:p>
            <a:fld id="{4FAB73BC-B049-4115-A692-8D63A059BFB8}" type="slidenum">
              <a:rPr lang="en-US" noProof="0" smtClean="0"/>
              <a:pPr/>
              <a:t>51</a:t>
            </a:fld>
            <a:endParaRPr lang="en-US" noProof="0" dirty="0"/>
          </a:p>
        </p:txBody>
      </p:sp>
      <p:pic>
        <p:nvPicPr>
          <p:cNvPr id="8" name="Picture 7">
            <a:extLst>
              <a:ext uri="{FF2B5EF4-FFF2-40B4-BE49-F238E27FC236}">
                <a16:creationId xmlns:a16="http://schemas.microsoft.com/office/drawing/2014/main" id="{BFBBAC04-C66F-0961-5E0C-3786D8428127}"/>
              </a:ext>
            </a:extLst>
          </p:cNvPr>
          <p:cNvPicPr>
            <a:picLocks noChangeAspect="1"/>
          </p:cNvPicPr>
          <p:nvPr/>
        </p:nvPicPr>
        <p:blipFill>
          <a:blip r:embed="rId3"/>
          <a:stretch>
            <a:fillRect/>
          </a:stretch>
        </p:blipFill>
        <p:spPr>
          <a:xfrm>
            <a:off x="0" y="965665"/>
            <a:ext cx="12117491" cy="4176465"/>
          </a:xfrm>
          <a:prstGeom prst="rect">
            <a:avLst/>
          </a:prstGeom>
        </p:spPr>
      </p:pic>
      <p:sp>
        <p:nvSpPr>
          <p:cNvPr id="9" name="Rectangle 8">
            <a:extLst>
              <a:ext uri="{FF2B5EF4-FFF2-40B4-BE49-F238E27FC236}">
                <a16:creationId xmlns:a16="http://schemas.microsoft.com/office/drawing/2014/main" id="{5139117B-1EAF-46D7-9C00-F9B0C493C79F}"/>
              </a:ext>
            </a:extLst>
          </p:cNvPr>
          <p:cNvSpPr/>
          <p:nvPr/>
        </p:nvSpPr>
        <p:spPr>
          <a:xfrm>
            <a:off x="4755775" y="5288340"/>
            <a:ext cx="6712095" cy="1569660"/>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                 </a:t>
            </a:r>
            <a:r>
              <a:rPr lang="en-US" sz="3200" b="1" cap="none" spc="50" dirty="0">
                <a:ln w="9525" cmpd="sng">
                  <a:solidFill>
                    <a:schemeClr val="accent1"/>
                  </a:solidFill>
                  <a:prstDash val="solid"/>
                </a:ln>
                <a:solidFill>
                  <a:srgbClr val="FF0000"/>
                </a:solidFill>
                <a:effectLst>
                  <a:glow rad="38100">
                    <a:schemeClr val="accent1">
                      <a:alpha val="40000"/>
                    </a:schemeClr>
                  </a:glow>
                </a:effectLst>
                <a:latin typeface="Bradley Hand ITC" panose="03070402050302030203" pitchFamily="66" charset="0"/>
              </a:rPr>
              <a:t>Higher complication rates</a:t>
            </a:r>
          </a:p>
          <a:p>
            <a:pPr algn="ctr"/>
            <a:r>
              <a:rPr lang="en-US" sz="3200" b="1" spc="50" dirty="0">
                <a:ln w="9525" cmpd="sng">
                  <a:solidFill>
                    <a:schemeClr val="accent1"/>
                  </a:solidFill>
                  <a:prstDash val="solid"/>
                </a:ln>
                <a:solidFill>
                  <a:srgbClr val="FF0000"/>
                </a:solidFill>
                <a:effectLst>
                  <a:glow rad="38100">
                    <a:schemeClr val="accent1">
                      <a:alpha val="40000"/>
                    </a:schemeClr>
                  </a:glow>
                </a:effectLst>
                <a:latin typeface="Bradley Hand ITC" panose="03070402050302030203" pitchFamily="66" charset="0"/>
              </a:rPr>
              <a:t>        Procedural logistics</a:t>
            </a:r>
          </a:p>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latin typeface="Bradley Hand ITC" panose="03070402050302030203" pitchFamily="66" charset="0"/>
              </a:rPr>
              <a:t>Increased cost</a:t>
            </a:r>
          </a:p>
        </p:txBody>
      </p:sp>
      <p:sp>
        <p:nvSpPr>
          <p:cNvPr id="10" name="Rectangle 9">
            <a:extLst>
              <a:ext uri="{FF2B5EF4-FFF2-40B4-BE49-F238E27FC236}">
                <a16:creationId xmlns:a16="http://schemas.microsoft.com/office/drawing/2014/main" id="{20760A21-D0F9-B98C-0EA1-492CEE1057E9}"/>
              </a:ext>
            </a:extLst>
          </p:cNvPr>
          <p:cNvSpPr/>
          <p:nvPr/>
        </p:nvSpPr>
        <p:spPr>
          <a:xfrm>
            <a:off x="-20601" y="5507299"/>
            <a:ext cx="6375463" cy="523220"/>
          </a:xfrm>
          <a:prstGeom prst="rect">
            <a:avLst/>
          </a:prstGeom>
          <a:noFill/>
        </p:spPr>
        <p:txBody>
          <a:bodyPr wrap="none" lIns="91440" tIns="45720" rIns="91440" bIns="45720">
            <a:spAutoFit/>
          </a:bodyPr>
          <a:lstStyle/>
          <a:p>
            <a:pPr algn="ctr"/>
            <a:r>
              <a:rPr lang="en-US" sz="2800" b="1" cap="none" spc="0" dirty="0">
                <a:ln w="12700">
                  <a:solidFill>
                    <a:schemeClr val="accent5"/>
                  </a:solidFill>
                  <a:prstDash val="solid"/>
                </a:ln>
                <a:solidFill>
                  <a:srgbClr val="C00000"/>
                </a:solidFill>
                <a:effectLst/>
                <a:latin typeface="Kristen ITC" panose="03050502040202030202" pitchFamily="66" charset="0"/>
              </a:rPr>
              <a:t>? Role- Not extensively investigated</a:t>
            </a:r>
          </a:p>
        </p:txBody>
      </p:sp>
      <p:pic>
        <p:nvPicPr>
          <p:cNvPr id="11" name="Picture Placeholder 5">
            <a:extLst>
              <a:ext uri="{FF2B5EF4-FFF2-40B4-BE49-F238E27FC236}">
                <a16:creationId xmlns:a16="http://schemas.microsoft.com/office/drawing/2014/main" id="{0D2DB72E-B746-873D-CF48-D3E5861344D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1735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294E-A316-49A6-5283-6C9DC711CF8A}"/>
              </a:ext>
            </a:extLst>
          </p:cNvPr>
          <p:cNvSpPr>
            <a:spLocks noGrp="1"/>
          </p:cNvSpPr>
          <p:nvPr>
            <p:ph type="title"/>
          </p:nvPr>
        </p:nvSpPr>
        <p:spPr/>
        <p:txBody>
          <a:bodyPr/>
          <a:lstStyle/>
          <a:p>
            <a:r>
              <a:rPr lang="en-US" dirty="0"/>
              <a:t>Indications</a:t>
            </a:r>
            <a:endParaRPr lang="en-IN" dirty="0"/>
          </a:p>
        </p:txBody>
      </p:sp>
      <p:sp>
        <p:nvSpPr>
          <p:cNvPr id="3" name="Content Placeholder 2">
            <a:extLst>
              <a:ext uri="{FF2B5EF4-FFF2-40B4-BE49-F238E27FC236}">
                <a16:creationId xmlns:a16="http://schemas.microsoft.com/office/drawing/2014/main" id="{B77AB21C-1C02-928D-E920-6767C0B0C928}"/>
              </a:ext>
            </a:extLst>
          </p:cNvPr>
          <p:cNvSpPr>
            <a:spLocks noGrp="1"/>
          </p:cNvSpPr>
          <p:nvPr>
            <p:ph sz="quarter" idx="13"/>
          </p:nvPr>
        </p:nvSpPr>
        <p:spPr/>
        <p:txBody>
          <a:bodyPr/>
          <a:lstStyle/>
          <a:p>
            <a:r>
              <a:rPr lang="en-US" dirty="0"/>
              <a:t>Rescue therapy in acute Hemodynamic decompensation  - </a:t>
            </a:r>
            <a:r>
              <a:rPr lang="en-US" dirty="0">
                <a:solidFill>
                  <a:srgbClr val="FF0000"/>
                </a:solidFill>
              </a:rPr>
              <a:t>? Role</a:t>
            </a:r>
          </a:p>
          <a:p>
            <a:r>
              <a:rPr lang="en-US" dirty="0"/>
              <a:t>Rescue therapy in peri procedural  Hemodynamic decompensation (During Ablation) – Rescue MCS  </a:t>
            </a:r>
            <a:r>
              <a:rPr lang="en-US" dirty="0">
                <a:solidFill>
                  <a:srgbClr val="FF0000"/>
                </a:solidFill>
              </a:rPr>
              <a:t>higher mortality </a:t>
            </a:r>
            <a:r>
              <a:rPr lang="en-US" dirty="0"/>
              <a:t>&gt;&gt; Elective MCS or No MCS</a:t>
            </a:r>
          </a:p>
          <a:p>
            <a:endParaRPr lang="en-US" dirty="0"/>
          </a:p>
          <a:p>
            <a:r>
              <a:rPr lang="en-US" dirty="0" err="1"/>
              <a:t>Prophylatic</a:t>
            </a:r>
            <a:r>
              <a:rPr lang="en-US" dirty="0"/>
              <a:t> MCS prior to VT ablation in patients with risk of developing Hemodynamic instability.</a:t>
            </a:r>
          </a:p>
          <a:p>
            <a:pPr marL="0" indent="0">
              <a:buNone/>
            </a:pPr>
            <a:r>
              <a:rPr lang="en-IN" dirty="0"/>
              <a:t>In patients with high PAINESD score </a:t>
            </a:r>
            <a:r>
              <a:rPr lang="en-IN" u="sng" dirty="0"/>
              <a:t>&gt;</a:t>
            </a:r>
            <a:r>
              <a:rPr lang="en-IN" dirty="0"/>
              <a:t> 15 </a:t>
            </a:r>
            <a:r>
              <a:rPr lang="en-IN" dirty="0">
                <a:sym typeface="Wingdings" panose="05000000000000000000" pitchFamily="2" charset="2"/>
              </a:rPr>
              <a:t> MCS reduces mortality</a:t>
            </a:r>
            <a:endParaRPr lang="en-US" dirty="0"/>
          </a:p>
        </p:txBody>
      </p:sp>
      <p:sp>
        <p:nvSpPr>
          <p:cNvPr id="4" name="Picture Placeholder 3">
            <a:extLst>
              <a:ext uri="{FF2B5EF4-FFF2-40B4-BE49-F238E27FC236}">
                <a16:creationId xmlns:a16="http://schemas.microsoft.com/office/drawing/2014/main" id="{D788AA01-1A5B-7D7E-25BB-8F1D7B169E17}"/>
              </a:ext>
            </a:extLst>
          </p:cNvPr>
          <p:cNvSpPr>
            <a:spLocks noGrp="1"/>
          </p:cNvSpPr>
          <p:nvPr>
            <p:ph type="pic" sz="quarter" idx="15"/>
          </p:nvPr>
        </p:nvSpPr>
        <p:spPr/>
      </p:sp>
      <p:sp>
        <p:nvSpPr>
          <p:cNvPr id="5" name="Text Placeholder 4">
            <a:extLst>
              <a:ext uri="{FF2B5EF4-FFF2-40B4-BE49-F238E27FC236}">
                <a16:creationId xmlns:a16="http://schemas.microsoft.com/office/drawing/2014/main" id="{586071D0-AA07-4B43-CC62-AC3E68BE0742}"/>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5FF758B1-1335-CAA5-FBB2-1557F8FC638F}"/>
              </a:ext>
            </a:extLst>
          </p:cNvPr>
          <p:cNvSpPr>
            <a:spLocks noGrp="1"/>
          </p:cNvSpPr>
          <p:nvPr>
            <p:ph type="sldNum" sz="quarter" idx="4"/>
          </p:nvPr>
        </p:nvSpPr>
        <p:spPr/>
        <p:txBody>
          <a:bodyPr/>
          <a:lstStyle/>
          <a:p>
            <a:fld id="{4FAB73BC-B049-4115-A692-8D63A059BFB8}" type="slidenum">
              <a:rPr lang="en-US" noProof="0" smtClean="0"/>
              <a:pPr/>
              <a:t>52</a:t>
            </a:fld>
            <a:endParaRPr lang="en-US" noProof="0" dirty="0"/>
          </a:p>
        </p:txBody>
      </p:sp>
      <p:pic>
        <p:nvPicPr>
          <p:cNvPr id="7" name="Picture Placeholder 5">
            <a:extLst>
              <a:ext uri="{FF2B5EF4-FFF2-40B4-BE49-F238E27FC236}">
                <a16:creationId xmlns:a16="http://schemas.microsoft.com/office/drawing/2014/main" id="{111DDAB3-F695-D775-D65F-D9C54E421AF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79150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1658C9-EA68-0CFD-CC5D-CC1CA72081D9}"/>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ADBB0469-AC4E-EF72-894C-149BE34F236F}"/>
              </a:ext>
            </a:extLst>
          </p:cNvPr>
          <p:cNvSpPr>
            <a:spLocks noGrp="1"/>
          </p:cNvSpPr>
          <p:nvPr>
            <p:ph type="sldNum" sz="quarter" idx="4"/>
          </p:nvPr>
        </p:nvSpPr>
        <p:spPr/>
        <p:txBody>
          <a:bodyPr/>
          <a:lstStyle/>
          <a:p>
            <a:fld id="{4FAB73BC-B049-4115-A692-8D63A059BFB8}" type="slidenum">
              <a:rPr lang="en-US" noProof="0" smtClean="0"/>
              <a:pPr/>
              <a:t>53</a:t>
            </a:fld>
            <a:endParaRPr lang="en-US" noProof="0" dirty="0"/>
          </a:p>
        </p:txBody>
      </p:sp>
      <p:pic>
        <p:nvPicPr>
          <p:cNvPr id="8" name="Picture 7">
            <a:extLst>
              <a:ext uri="{FF2B5EF4-FFF2-40B4-BE49-F238E27FC236}">
                <a16:creationId xmlns:a16="http://schemas.microsoft.com/office/drawing/2014/main" id="{2D2B07BC-7240-E7C4-F6E7-065736C2816B}"/>
              </a:ext>
            </a:extLst>
          </p:cNvPr>
          <p:cNvPicPr>
            <a:picLocks noChangeAspect="1"/>
          </p:cNvPicPr>
          <p:nvPr/>
        </p:nvPicPr>
        <p:blipFill>
          <a:blip r:embed="rId2"/>
          <a:stretch>
            <a:fillRect/>
          </a:stretch>
        </p:blipFill>
        <p:spPr>
          <a:xfrm>
            <a:off x="2207568" y="1052736"/>
            <a:ext cx="7959287" cy="5178072"/>
          </a:xfrm>
          <a:prstGeom prst="rect">
            <a:avLst/>
          </a:prstGeom>
        </p:spPr>
      </p:pic>
      <p:pic>
        <p:nvPicPr>
          <p:cNvPr id="9" name="Picture Placeholder 5">
            <a:extLst>
              <a:ext uri="{FF2B5EF4-FFF2-40B4-BE49-F238E27FC236}">
                <a16:creationId xmlns:a16="http://schemas.microsoft.com/office/drawing/2014/main" id="{CAE914D1-5AAE-0EE9-AE5F-8F5532550AE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16414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329C-0D6E-6E39-880D-94E746ADB986}"/>
              </a:ext>
            </a:extLst>
          </p:cNvPr>
          <p:cNvSpPr>
            <a:spLocks noGrp="1"/>
          </p:cNvSpPr>
          <p:nvPr>
            <p:ph type="title"/>
          </p:nvPr>
        </p:nvSpPr>
        <p:spPr/>
        <p:txBody>
          <a:bodyPr/>
          <a:lstStyle/>
          <a:p>
            <a:r>
              <a:rPr lang="en-US" dirty="0">
                <a:solidFill>
                  <a:srgbClr val="002060"/>
                </a:solidFill>
              </a:rPr>
              <a:t>Acute catheter ablation</a:t>
            </a:r>
            <a:endParaRPr lang="en-IN" dirty="0">
              <a:solidFill>
                <a:srgbClr val="002060"/>
              </a:solidFill>
            </a:endParaRPr>
          </a:p>
        </p:txBody>
      </p:sp>
      <p:sp>
        <p:nvSpPr>
          <p:cNvPr id="3" name="Content Placeholder 2">
            <a:extLst>
              <a:ext uri="{FF2B5EF4-FFF2-40B4-BE49-F238E27FC236}">
                <a16:creationId xmlns:a16="http://schemas.microsoft.com/office/drawing/2014/main" id="{7BBF6DF6-831B-E403-261A-CBC456EF116C}"/>
              </a:ext>
            </a:extLst>
          </p:cNvPr>
          <p:cNvSpPr>
            <a:spLocks noGrp="1"/>
          </p:cNvSpPr>
          <p:nvPr>
            <p:ph sz="quarter" idx="13"/>
          </p:nvPr>
        </p:nvSpPr>
        <p:spPr>
          <a:xfrm>
            <a:off x="527120" y="2206752"/>
            <a:ext cx="10288693" cy="4246584"/>
          </a:xfrm>
        </p:spPr>
        <p:txBody>
          <a:bodyPr>
            <a:normAutofit fontScale="92500" lnSpcReduction="10000"/>
          </a:bodyPr>
          <a:lstStyle/>
          <a:p>
            <a:r>
              <a:rPr lang="en-US" dirty="0"/>
              <a:t>TOC in Monomorphic VT refractory to </a:t>
            </a:r>
            <a:r>
              <a:rPr lang="en-US" dirty="0">
                <a:solidFill>
                  <a:srgbClr val="00B0F0"/>
                </a:solidFill>
              </a:rPr>
              <a:t>drug therapy </a:t>
            </a:r>
            <a:r>
              <a:rPr lang="en-US" dirty="0"/>
              <a:t>in acute phase</a:t>
            </a:r>
          </a:p>
          <a:p>
            <a:r>
              <a:rPr lang="en-US" dirty="0"/>
              <a:t>It is advised in all eligible patients to reduce ES recurrence</a:t>
            </a:r>
          </a:p>
          <a:p>
            <a:endParaRPr lang="en-US" dirty="0"/>
          </a:p>
          <a:p>
            <a:pPr marL="0" indent="0">
              <a:buNone/>
            </a:pPr>
            <a:r>
              <a:rPr lang="en-US" dirty="0"/>
              <a:t>				</a:t>
            </a:r>
            <a:r>
              <a:rPr lang="en-US" dirty="0">
                <a:solidFill>
                  <a:srgbClr val="C00000"/>
                </a:solidFill>
                <a:latin typeface="Kristen ITC" panose="03050502040202030202" pitchFamily="66" charset="0"/>
              </a:rPr>
              <a:t>Ideal Timing of Catheter Ablation ?</a:t>
            </a:r>
          </a:p>
          <a:p>
            <a:endParaRPr lang="en-IN" dirty="0"/>
          </a:p>
          <a:p>
            <a:r>
              <a:rPr lang="en-IN" dirty="0"/>
              <a:t>Rescue CA within first 24 hour with Shock </a:t>
            </a:r>
            <a:r>
              <a:rPr lang="en-IN" dirty="0">
                <a:sym typeface="Wingdings" panose="05000000000000000000" pitchFamily="2" charset="2"/>
              </a:rPr>
              <a:t> Higher ablation failure and recurrence</a:t>
            </a:r>
          </a:p>
          <a:p>
            <a:endParaRPr lang="en-IN" dirty="0">
              <a:sym typeface="Wingdings" panose="05000000000000000000" pitchFamily="2" charset="2"/>
            </a:endParaRPr>
          </a:p>
          <a:p>
            <a:r>
              <a:rPr lang="en-IN" dirty="0">
                <a:sym typeface="Wingdings" panose="05000000000000000000" pitchFamily="2" charset="2"/>
              </a:rPr>
              <a:t>Catheter ablation after the first 48 hours from admission is associated with lower mortality compared to :</a:t>
            </a:r>
          </a:p>
          <a:p>
            <a:pPr marL="0" indent="0">
              <a:buNone/>
            </a:pPr>
            <a:r>
              <a:rPr lang="en-IN" dirty="0">
                <a:sym typeface="Wingdings" panose="05000000000000000000" pitchFamily="2" charset="2"/>
              </a:rPr>
              <a:t>1)  Conservative therapy or </a:t>
            </a:r>
            <a:br>
              <a:rPr lang="en-IN" dirty="0">
                <a:sym typeface="Wingdings" panose="05000000000000000000" pitchFamily="2" charset="2"/>
              </a:rPr>
            </a:br>
            <a:r>
              <a:rPr lang="en-IN" dirty="0">
                <a:sym typeface="Wingdings" panose="05000000000000000000" pitchFamily="2" charset="2"/>
              </a:rPr>
              <a:t>2)  Very early ablation</a:t>
            </a:r>
          </a:p>
        </p:txBody>
      </p:sp>
      <p:sp>
        <p:nvSpPr>
          <p:cNvPr id="4" name="Picture Placeholder 3">
            <a:extLst>
              <a:ext uri="{FF2B5EF4-FFF2-40B4-BE49-F238E27FC236}">
                <a16:creationId xmlns:a16="http://schemas.microsoft.com/office/drawing/2014/main" id="{9B2EB289-AD87-8E32-9AE7-740DB27E9883}"/>
              </a:ext>
            </a:extLst>
          </p:cNvPr>
          <p:cNvSpPr>
            <a:spLocks noGrp="1"/>
          </p:cNvSpPr>
          <p:nvPr>
            <p:ph type="pic" sz="quarter" idx="15"/>
          </p:nvPr>
        </p:nvSpPr>
        <p:spPr/>
      </p:sp>
      <p:sp>
        <p:nvSpPr>
          <p:cNvPr id="5" name="Text Placeholder 4">
            <a:extLst>
              <a:ext uri="{FF2B5EF4-FFF2-40B4-BE49-F238E27FC236}">
                <a16:creationId xmlns:a16="http://schemas.microsoft.com/office/drawing/2014/main" id="{0842C5BD-E3F6-3379-EB5D-733652DC4416}"/>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9F249E8B-DE81-EDC6-6016-2311F031E7CE}"/>
              </a:ext>
            </a:extLst>
          </p:cNvPr>
          <p:cNvSpPr>
            <a:spLocks noGrp="1"/>
          </p:cNvSpPr>
          <p:nvPr>
            <p:ph type="sldNum" sz="quarter" idx="4"/>
          </p:nvPr>
        </p:nvSpPr>
        <p:spPr/>
        <p:txBody>
          <a:bodyPr/>
          <a:lstStyle/>
          <a:p>
            <a:fld id="{4FAB73BC-B049-4115-A692-8D63A059BFB8}" type="slidenum">
              <a:rPr lang="en-US" noProof="0" smtClean="0"/>
              <a:pPr/>
              <a:t>54</a:t>
            </a:fld>
            <a:endParaRPr lang="en-US" noProof="0" dirty="0"/>
          </a:p>
        </p:txBody>
      </p:sp>
      <p:pic>
        <p:nvPicPr>
          <p:cNvPr id="7" name="Picture Placeholder 5">
            <a:extLst>
              <a:ext uri="{FF2B5EF4-FFF2-40B4-BE49-F238E27FC236}">
                <a16:creationId xmlns:a16="http://schemas.microsoft.com/office/drawing/2014/main" id="{A4396763-AD6F-EBD3-5BC2-D2312AD3EF1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3138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DE88-92CF-6564-8D46-DD234508F0B0}"/>
              </a:ext>
            </a:extLst>
          </p:cNvPr>
          <p:cNvSpPr>
            <a:spLocks noGrp="1"/>
          </p:cNvSpPr>
          <p:nvPr>
            <p:ph type="title"/>
          </p:nvPr>
        </p:nvSpPr>
        <p:spPr/>
        <p:txBody>
          <a:bodyPr/>
          <a:lstStyle/>
          <a:p>
            <a:r>
              <a:rPr lang="en-US" dirty="0"/>
              <a:t>Catheter ablation</a:t>
            </a:r>
            <a:endParaRPr lang="en-IN" dirty="0"/>
          </a:p>
        </p:txBody>
      </p:sp>
      <p:sp>
        <p:nvSpPr>
          <p:cNvPr id="3" name="Content Placeholder 2">
            <a:extLst>
              <a:ext uri="{FF2B5EF4-FFF2-40B4-BE49-F238E27FC236}">
                <a16:creationId xmlns:a16="http://schemas.microsoft.com/office/drawing/2014/main" id="{FD674444-AD94-6D97-B829-9E61713DAD96}"/>
              </a:ext>
            </a:extLst>
          </p:cNvPr>
          <p:cNvSpPr>
            <a:spLocks noGrp="1"/>
          </p:cNvSpPr>
          <p:nvPr>
            <p:ph sz="quarter" idx="13"/>
          </p:nvPr>
        </p:nvSpPr>
        <p:spPr/>
        <p:txBody>
          <a:bodyPr/>
          <a:lstStyle/>
          <a:p>
            <a:r>
              <a:rPr lang="en-US" dirty="0"/>
              <a:t>Electric Storm + PVT/VFs </a:t>
            </a:r>
            <a:r>
              <a:rPr lang="en-US" dirty="0">
                <a:sym typeface="Wingdings" panose="05000000000000000000" pitchFamily="2" charset="2"/>
              </a:rPr>
              <a:t> Catheter ablation is challenging</a:t>
            </a:r>
          </a:p>
          <a:p>
            <a:r>
              <a:rPr lang="en-US" dirty="0">
                <a:sym typeface="Wingdings" panose="05000000000000000000" pitchFamily="2" charset="2"/>
              </a:rPr>
              <a:t>Trigger elimination  Effective in post MI patients with focally triggered VF storms</a:t>
            </a:r>
          </a:p>
          <a:p>
            <a:r>
              <a:rPr lang="en-IN" dirty="0"/>
              <a:t>Epicardial approach in refractory cases in NICM, </a:t>
            </a:r>
            <a:r>
              <a:rPr lang="en-IN" dirty="0" err="1"/>
              <a:t>cCAD</a:t>
            </a:r>
            <a:r>
              <a:rPr lang="en-IN" dirty="0"/>
              <a:t> .</a:t>
            </a:r>
          </a:p>
          <a:p>
            <a:endParaRPr lang="en-IN" dirty="0"/>
          </a:p>
          <a:p>
            <a:pPr marL="0" indent="0">
              <a:buNone/>
            </a:pPr>
            <a:r>
              <a:rPr lang="en-IN" dirty="0">
                <a:latin typeface="Bahnschrift" panose="020B0502040204020203" pitchFamily="34" charset="0"/>
              </a:rPr>
              <a:t>	</a:t>
            </a:r>
            <a:r>
              <a:rPr lang="en-IN" dirty="0">
                <a:solidFill>
                  <a:srgbClr val="FF0000"/>
                </a:solidFill>
                <a:latin typeface="Bahnschrift" panose="020B0502040204020203" pitchFamily="34" charset="0"/>
              </a:rPr>
              <a:t>Urgent Heart transplantation </a:t>
            </a:r>
            <a:r>
              <a:rPr lang="en-IN" dirty="0">
                <a:sym typeface="Wingdings" panose="05000000000000000000" pitchFamily="2" charset="2"/>
              </a:rPr>
              <a:t> VA storm refractory to therapy</a:t>
            </a:r>
            <a:endParaRPr lang="en-IN" dirty="0"/>
          </a:p>
          <a:p>
            <a:endParaRPr lang="en-IN" dirty="0"/>
          </a:p>
          <a:p>
            <a:endParaRPr lang="en-IN" dirty="0"/>
          </a:p>
        </p:txBody>
      </p:sp>
      <p:sp>
        <p:nvSpPr>
          <p:cNvPr id="4" name="Picture Placeholder 3">
            <a:extLst>
              <a:ext uri="{FF2B5EF4-FFF2-40B4-BE49-F238E27FC236}">
                <a16:creationId xmlns:a16="http://schemas.microsoft.com/office/drawing/2014/main" id="{4C0FD75D-4FC5-32D5-E4DD-7C114259DF6F}"/>
              </a:ext>
            </a:extLst>
          </p:cNvPr>
          <p:cNvSpPr>
            <a:spLocks noGrp="1"/>
          </p:cNvSpPr>
          <p:nvPr>
            <p:ph type="pic" sz="quarter" idx="15"/>
          </p:nvPr>
        </p:nvSpPr>
        <p:spPr/>
      </p:sp>
      <p:sp>
        <p:nvSpPr>
          <p:cNvPr id="5" name="Text Placeholder 4">
            <a:extLst>
              <a:ext uri="{FF2B5EF4-FFF2-40B4-BE49-F238E27FC236}">
                <a16:creationId xmlns:a16="http://schemas.microsoft.com/office/drawing/2014/main" id="{0131DDA6-BCF9-0165-3014-A90562D7E74C}"/>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DD54C3A7-48D3-9D5A-EB25-403FA5B8E382}"/>
              </a:ext>
            </a:extLst>
          </p:cNvPr>
          <p:cNvSpPr>
            <a:spLocks noGrp="1"/>
          </p:cNvSpPr>
          <p:nvPr>
            <p:ph type="sldNum" sz="quarter" idx="4"/>
          </p:nvPr>
        </p:nvSpPr>
        <p:spPr/>
        <p:txBody>
          <a:bodyPr/>
          <a:lstStyle/>
          <a:p>
            <a:fld id="{4FAB73BC-B049-4115-A692-8D63A059BFB8}" type="slidenum">
              <a:rPr lang="en-US" noProof="0" smtClean="0"/>
              <a:pPr/>
              <a:t>55</a:t>
            </a:fld>
            <a:endParaRPr lang="en-US" noProof="0" dirty="0"/>
          </a:p>
        </p:txBody>
      </p:sp>
      <p:pic>
        <p:nvPicPr>
          <p:cNvPr id="7" name="Picture Placeholder 5">
            <a:extLst>
              <a:ext uri="{FF2B5EF4-FFF2-40B4-BE49-F238E27FC236}">
                <a16:creationId xmlns:a16="http://schemas.microsoft.com/office/drawing/2014/main" id="{FA4835EE-6C15-7A8F-17F4-9DE207CDF7F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96272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3078-E4A9-66E8-1306-497AE5B70EF2}"/>
              </a:ext>
            </a:extLst>
          </p:cNvPr>
          <p:cNvSpPr>
            <a:spLocks noGrp="1"/>
          </p:cNvSpPr>
          <p:nvPr>
            <p:ph type="title"/>
          </p:nvPr>
        </p:nvSpPr>
        <p:spPr/>
        <p:txBody>
          <a:bodyPr/>
          <a:lstStyle/>
          <a:p>
            <a:r>
              <a:rPr lang="en-US" dirty="0"/>
              <a:t>Autonomic modulation</a:t>
            </a:r>
            <a:endParaRPr lang="en-IN" dirty="0"/>
          </a:p>
        </p:txBody>
      </p:sp>
      <p:sp>
        <p:nvSpPr>
          <p:cNvPr id="3" name="Content Placeholder 2">
            <a:extLst>
              <a:ext uri="{FF2B5EF4-FFF2-40B4-BE49-F238E27FC236}">
                <a16:creationId xmlns:a16="http://schemas.microsoft.com/office/drawing/2014/main" id="{78BFBAFF-0359-28B0-6527-396A18B7E88B}"/>
              </a:ext>
            </a:extLst>
          </p:cNvPr>
          <p:cNvSpPr>
            <a:spLocks noGrp="1"/>
          </p:cNvSpPr>
          <p:nvPr>
            <p:ph sz="quarter" idx="13"/>
          </p:nvPr>
        </p:nvSpPr>
        <p:spPr/>
        <p:txBody>
          <a:bodyPr/>
          <a:lstStyle/>
          <a:p>
            <a:r>
              <a:rPr lang="en-US" dirty="0"/>
              <a:t>Elevated Sympathetic tone </a:t>
            </a:r>
            <a:r>
              <a:rPr lang="en-US" dirty="0">
                <a:sym typeface="Wingdings" panose="05000000000000000000" pitchFamily="2" charset="2"/>
              </a:rPr>
              <a:t> Release of sympathetic </a:t>
            </a:r>
            <a:r>
              <a:rPr lang="en-US" dirty="0" err="1">
                <a:sym typeface="Wingdings" panose="05000000000000000000" pitchFamily="2" charset="2"/>
              </a:rPr>
              <a:t>cotransmitters</a:t>
            </a:r>
            <a:r>
              <a:rPr lang="en-US" dirty="0">
                <a:sym typeface="Wingdings" panose="05000000000000000000" pitchFamily="2" charset="2"/>
              </a:rPr>
              <a:t> ( Neuropeptide Y)  Decreases Action potential duration and influence arrhythmogenesis.</a:t>
            </a:r>
          </a:p>
          <a:p>
            <a:endParaRPr lang="en-US" dirty="0">
              <a:sym typeface="Wingdings" panose="05000000000000000000" pitchFamily="2" charset="2"/>
            </a:endParaRPr>
          </a:p>
          <a:p>
            <a:pPr marL="514350" indent="-514350">
              <a:buFont typeface="+mj-lt"/>
              <a:buAutoNum type="romanLcPeriod"/>
            </a:pPr>
            <a:r>
              <a:rPr lang="en-US" dirty="0">
                <a:sym typeface="Wingdings" panose="05000000000000000000" pitchFamily="2" charset="2"/>
              </a:rPr>
              <a:t>Stellate ganglion block</a:t>
            </a:r>
          </a:p>
          <a:p>
            <a:pPr marL="514350" indent="-514350">
              <a:buFont typeface="+mj-lt"/>
              <a:buAutoNum type="romanLcPeriod"/>
            </a:pPr>
            <a:r>
              <a:rPr lang="en-US" dirty="0">
                <a:sym typeface="Wingdings" panose="05000000000000000000" pitchFamily="2" charset="2"/>
              </a:rPr>
              <a:t>Thoracic epidural </a:t>
            </a:r>
            <a:r>
              <a:rPr lang="en-US" dirty="0" err="1">
                <a:sym typeface="Wingdings" panose="05000000000000000000" pitchFamily="2" charset="2"/>
              </a:rPr>
              <a:t>anaesthesia</a:t>
            </a:r>
            <a:endParaRPr lang="en-US" dirty="0">
              <a:sym typeface="Wingdings" panose="05000000000000000000" pitchFamily="2" charset="2"/>
            </a:endParaRPr>
          </a:p>
          <a:p>
            <a:pPr marL="514350" indent="-514350">
              <a:buFont typeface="+mj-lt"/>
              <a:buAutoNum type="romanLcPeriod"/>
            </a:pPr>
            <a:r>
              <a:rPr lang="en-US" dirty="0">
                <a:sym typeface="Wingdings" panose="05000000000000000000" pitchFamily="2" charset="2"/>
              </a:rPr>
              <a:t>Cardiac sympathetic denervation</a:t>
            </a:r>
          </a:p>
          <a:p>
            <a:pPr marL="514350" indent="-514350">
              <a:buFont typeface="+mj-lt"/>
              <a:buAutoNum type="romanLcPeriod"/>
            </a:pPr>
            <a:r>
              <a:rPr lang="en-US" dirty="0">
                <a:sym typeface="Wingdings" panose="05000000000000000000" pitchFamily="2" charset="2"/>
              </a:rPr>
              <a:t>Renal denervation </a:t>
            </a:r>
          </a:p>
          <a:p>
            <a:pPr marL="514350" indent="-514350">
              <a:buFont typeface="+mj-lt"/>
              <a:buAutoNum type="romanLcPeriod"/>
            </a:pPr>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IN" dirty="0"/>
          </a:p>
        </p:txBody>
      </p:sp>
      <p:sp>
        <p:nvSpPr>
          <p:cNvPr id="4" name="Picture Placeholder 3">
            <a:extLst>
              <a:ext uri="{FF2B5EF4-FFF2-40B4-BE49-F238E27FC236}">
                <a16:creationId xmlns:a16="http://schemas.microsoft.com/office/drawing/2014/main" id="{3D547D45-CCBB-CC89-92B8-25168EE75A86}"/>
              </a:ext>
            </a:extLst>
          </p:cNvPr>
          <p:cNvSpPr>
            <a:spLocks noGrp="1"/>
          </p:cNvSpPr>
          <p:nvPr>
            <p:ph type="pic" sz="quarter" idx="15"/>
          </p:nvPr>
        </p:nvSpPr>
        <p:spPr/>
      </p:sp>
      <p:sp>
        <p:nvSpPr>
          <p:cNvPr id="5" name="Text Placeholder 4">
            <a:extLst>
              <a:ext uri="{FF2B5EF4-FFF2-40B4-BE49-F238E27FC236}">
                <a16:creationId xmlns:a16="http://schemas.microsoft.com/office/drawing/2014/main" id="{6F968881-2F46-5A93-7502-9D6D5D509F1C}"/>
              </a:ext>
            </a:extLst>
          </p:cNvPr>
          <p:cNvSpPr>
            <a:spLocks noGrp="1"/>
          </p:cNvSpPr>
          <p:nvPr>
            <p:ph type="body" sz="quarter" idx="16"/>
          </p:nvPr>
        </p:nvSpPr>
        <p:spPr/>
        <p:txBody>
          <a:bodyPr/>
          <a:lstStyle/>
          <a:p>
            <a:r>
              <a:rPr lang="en-US" dirty="0"/>
              <a:t>By sympathetic neuromodulation therapies</a:t>
            </a:r>
            <a:endParaRPr lang="en-IN" dirty="0"/>
          </a:p>
        </p:txBody>
      </p:sp>
      <p:sp>
        <p:nvSpPr>
          <p:cNvPr id="6" name="Slide Number Placeholder 5">
            <a:extLst>
              <a:ext uri="{FF2B5EF4-FFF2-40B4-BE49-F238E27FC236}">
                <a16:creationId xmlns:a16="http://schemas.microsoft.com/office/drawing/2014/main" id="{769B3732-2A99-8C78-2DE2-09CA1564676D}"/>
              </a:ext>
            </a:extLst>
          </p:cNvPr>
          <p:cNvSpPr>
            <a:spLocks noGrp="1"/>
          </p:cNvSpPr>
          <p:nvPr>
            <p:ph type="sldNum" sz="quarter" idx="4"/>
          </p:nvPr>
        </p:nvSpPr>
        <p:spPr/>
        <p:txBody>
          <a:bodyPr/>
          <a:lstStyle/>
          <a:p>
            <a:fld id="{4FAB73BC-B049-4115-A692-8D63A059BFB8}" type="slidenum">
              <a:rPr lang="en-US" noProof="0" smtClean="0"/>
              <a:pPr/>
              <a:t>56</a:t>
            </a:fld>
            <a:endParaRPr lang="en-US" noProof="0" dirty="0"/>
          </a:p>
        </p:txBody>
      </p:sp>
      <p:pic>
        <p:nvPicPr>
          <p:cNvPr id="7" name="Picture Placeholder 5">
            <a:extLst>
              <a:ext uri="{FF2B5EF4-FFF2-40B4-BE49-F238E27FC236}">
                <a16:creationId xmlns:a16="http://schemas.microsoft.com/office/drawing/2014/main" id="{7A7E3519-EAFF-3F71-34F4-9C88263499B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73418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2D2A-4C24-6E8A-943E-A9EB2D1E70CF}"/>
              </a:ext>
            </a:extLst>
          </p:cNvPr>
          <p:cNvSpPr>
            <a:spLocks noGrp="1"/>
          </p:cNvSpPr>
          <p:nvPr>
            <p:ph type="title"/>
          </p:nvPr>
        </p:nvSpPr>
        <p:spPr>
          <a:xfrm>
            <a:off x="183068" y="506940"/>
            <a:ext cx="10805160" cy="707886"/>
          </a:xfrm>
        </p:spPr>
        <p:txBody>
          <a:bodyPr/>
          <a:lstStyle/>
          <a:p>
            <a:r>
              <a:rPr lang="en-US" dirty="0"/>
              <a:t>Stellate ganglion block</a:t>
            </a:r>
            <a:endParaRPr lang="en-IN" dirty="0"/>
          </a:p>
        </p:txBody>
      </p:sp>
      <p:sp>
        <p:nvSpPr>
          <p:cNvPr id="3" name="Content Placeholder 2">
            <a:extLst>
              <a:ext uri="{FF2B5EF4-FFF2-40B4-BE49-F238E27FC236}">
                <a16:creationId xmlns:a16="http://schemas.microsoft.com/office/drawing/2014/main" id="{B0FB226C-5DD0-3B8B-8DB3-A663E179865D}"/>
              </a:ext>
            </a:extLst>
          </p:cNvPr>
          <p:cNvSpPr>
            <a:spLocks noGrp="1"/>
          </p:cNvSpPr>
          <p:nvPr>
            <p:ph sz="quarter" idx="13"/>
          </p:nvPr>
        </p:nvSpPr>
        <p:spPr/>
        <p:txBody>
          <a:bodyPr/>
          <a:lstStyle/>
          <a:p>
            <a:endParaRPr lang="en-IN"/>
          </a:p>
        </p:txBody>
      </p:sp>
      <p:sp>
        <p:nvSpPr>
          <p:cNvPr id="4" name="Picture Placeholder 3">
            <a:extLst>
              <a:ext uri="{FF2B5EF4-FFF2-40B4-BE49-F238E27FC236}">
                <a16:creationId xmlns:a16="http://schemas.microsoft.com/office/drawing/2014/main" id="{99AB2150-05C8-B4E9-0FEF-0AB51E8929FB}"/>
              </a:ext>
            </a:extLst>
          </p:cNvPr>
          <p:cNvSpPr>
            <a:spLocks noGrp="1"/>
          </p:cNvSpPr>
          <p:nvPr>
            <p:ph type="pic" sz="quarter" idx="15"/>
          </p:nvPr>
        </p:nvSpPr>
        <p:spPr/>
      </p:sp>
      <p:sp>
        <p:nvSpPr>
          <p:cNvPr id="5" name="Text Placeholder 4">
            <a:extLst>
              <a:ext uri="{FF2B5EF4-FFF2-40B4-BE49-F238E27FC236}">
                <a16:creationId xmlns:a16="http://schemas.microsoft.com/office/drawing/2014/main" id="{29452D1A-9F01-0666-83BE-E39AF6BEE778}"/>
              </a:ext>
            </a:extLst>
          </p:cNvPr>
          <p:cNvSpPr>
            <a:spLocks noGrp="1"/>
          </p:cNvSpPr>
          <p:nvPr>
            <p:ph type="body" sz="quarter" idx="16"/>
          </p:nvPr>
        </p:nvSpPr>
        <p:spPr/>
        <p:txBody>
          <a:bodyPr/>
          <a:lstStyle/>
          <a:p>
            <a:r>
              <a:rPr lang="en-US" dirty="0"/>
              <a:t>Bupivacaine or Ropivacaine at left or </a:t>
            </a:r>
            <a:r>
              <a:rPr lang="en-US" dirty="0" err="1"/>
              <a:t>B/l</a:t>
            </a:r>
            <a:r>
              <a:rPr lang="en-US" dirty="0"/>
              <a:t> Stellate ganglia</a:t>
            </a:r>
            <a:endParaRPr lang="en-IN" dirty="0"/>
          </a:p>
        </p:txBody>
      </p:sp>
      <p:sp>
        <p:nvSpPr>
          <p:cNvPr id="6" name="Slide Number Placeholder 5">
            <a:extLst>
              <a:ext uri="{FF2B5EF4-FFF2-40B4-BE49-F238E27FC236}">
                <a16:creationId xmlns:a16="http://schemas.microsoft.com/office/drawing/2014/main" id="{E568401B-06DA-4629-53B4-63A000B8833A}"/>
              </a:ext>
            </a:extLst>
          </p:cNvPr>
          <p:cNvSpPr>
            <a:spLocks noGrp="1"/>
          </p:cNvSpPr>
          <p:nvPr>
            <p:ph type="sldNum" sz="quarter" idx="4"/>
          </p:nvPr>
        </p:nvSpPr>
        <p:spPr/>
        <p:txBody>
          <a:bodyPr/>
          <a:lstStyle/>
          <a:p>
            <a:fld id="{4FAB73BC-B049-4115-A692-8D63A059BFB8}" type="slidenum">
              <a:rPr lang="en-US" noProof="0" smtClean="0"/>
              <a:pPr/>
              <a:t>57</a:t>
            </a:fld>
            <a:endParaRPr lang="en-US" noProof="0" dirty="0"/>
          </a:p>
        </p:txBody>
      </p:sp>
      <p:pic>
        <p:nvPicPr>
          <p:cNvPr id="8" name="Picture 7">
            <a:extLst>
              <a:ext uri="{FF2B5EF4-FFF2-40B4-BE49-F238E27FC236}">
                <a16:creationId xmlns:a16="http://schemas.microsoft.com/office/drawing/2014/main" id="{7178B38E-56F0-CC7B-2813-BACD45624A64}"/>
              </a:ext>
            </a:extLst>
          </p:cNvPr>
          <p:cNvPicPr>
            <a:picLocks noChangeAspect="1"/>
          </p:cNvPicPr>
          <p:nvPr/>
        </p:nvPicPr>
        <p:blipFill rotWithShape="1">
          <a:blip r:embed="rId3"/>
          <a:srcRect r="41591"/>
          <a:stretch/>
        </p:blipFill>
        <p:spPr>
          <a:xfrm>
            <a:off x="1919536" y="2567394"/>
            <a:ext cx="7044192" cy="4162574"/>
          </a:xfrm>
          <a:prstGeom prst="rect">
            <a:avLst/>
          </a:prstGeom>
        </p:spPr>
      </p:pic>
      <p:pic>
        <p:nvPicPr>
          <p:cNvPr id="9" name="Picture Placeholder 5">
            <a:extLst>
              <a:ext uri="{FF2B5EF4-FFF2-40B4-BE49-F238E27FC236}">
                <a16:creationId xmlns:a16="http://schemas.microsoft.com/office/drawing/2014/main" id="{75009757-9356-9FBF-F1C3-69F84E0DFB6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81853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E7EF-C42A-2ED1-850E-8B81CDCC42B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DAE8C9E-AA80-6BE2-0679-3825EF1143B2}"/>
              </a:ext>
            </a:extLst>
          </p:cNvPr>
          <p:cNvSpPr>
            <a:spLocks noGrp="1"/>
          </p:cNvSpPr>
          <p:nvPr>
            <p:ph sz="quarter" idx="13"/>
          </p:nvPr>
        </p:nvSpPr>
        <p:spPr/>
        <p:txBody>
          <a:bodyPr/>
          <a:lstStyle/>
          <a:p>
            <a:endParaRPr lang="en-IN" dirty="0"/>
          </a:p>
        </p:txBody>
      </p:sp>
      <p:sp>
        <p:nvSpPr>
          <p:cNvPr id="4" name="Picture Placeholder 3">
            <a:extLst>
              <a:ext uri="{FF2B5EF4-FFF2-40B4-BE49-F238E27FC236}">
                <a16:creationId xmlns:a16="http://schemas.microsoft.com/office/drawing/2014/main" id="{215343F6-E273-23E1-02EF-A9C791B5E484}"/>
              </a:ext>
            </a:extLst>
          </p:cNvPr>
          <p:cNvSpPr>
            <a:spLocks noGrp="1"/>
          </p:cNvSpPr>
          <p:nvPr>
            <p:ph type="pic" sz="quarter" idx="15"/>
          </p:nvPr>
        </p:nvSpPr>
        <p:spPr/>
      </p:sp>
      <p:sp>
        <p:nvSpPr>
          <p:cNvPr id="5" name="Text Placeholder 4">
            <a:extLst>
              <a:ext uri="{FF2B5EF4-FFF2-40B4-BE49-F238E27FC236}">
                <a16:creationId xmlns:a16="http://schemas.microsoft.com/office/drawing/2014/main" id="{893BE3DC-153B-3574-8409-01D516615241}"/>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5C671944-DE7B-CC7F-968D-0694D32A9064}"/>
              </a:ext>
            </a:extLst>
          </p:cNvPr>
          <p:cNvSpPr>
            <a:spLocks noGrp="1"/>
          </p:cNvSpPr>
          <p:nvPr>
            <p:ph type="sldNum" sz="quarter" idx="4"/>
          </p:nvPr>
        </p:nvSpPr>
        <p:spPr/>
        <p:txBody>
          <a:bodyPr/>
          <a:lstStyle/>
          <a:p>
            <a:fld id="{4FAB73BC-B049-4115-A692-8D63A059BFB8}" type="slidenum">
              <a:rPr lang="en-US" noProof="0" smtClean="0"/>
              <a:pPr/>
              <a:t>58</a:t>
            </a:fld>
            <a:endParaRPr lang="en-US" noProof="0" dirty="0"/>
          </a:p>
        </p:txBody>
      </p:sp>
      <p:pic>
        <p:nvPicPr>
          <p:cNvPr id="14" name="Picture 13">
            <a:extLst>
              <a:ext uri="{FF2B5EF4-FFF2-40B4-BE49-F238E27FC236}">
                <a16:creationId xmlns:a16="http://schemas.microsoft.com/office/drawing/2014/main" id="{34778913-6B47-38C4-6542-46D0D5373867}"/>
              </a:ext>
            </a:extLst>
          </p:cNvPr>
          <p:cNvPicPr>
            <a:picLocks noChangeAspect="1"/>
          </p:cNvPicPr>
          <p:nvPr/>
        </p:nvPicPr>
        <p:blipFill>
          <a:blip r:embed="rId3"/>
          <a:stretch>
            <a:fillRect/>
          </a:stretch>
        </p:blipFill>
        <p:spPr>
          <a:xfrm>
            <a:off x="-14394" y="146040"/>
            <a:ext cx="12206393" cy="6711960"/>
          </a:xfrm>
          <a:prstGeom prst="rect">
            <a:avLst/>
          </a:prstGeom>
        </p:spPr>
      </p:pic>
      <p:pic>
        <p:nvPicPr>
          <p:cNvPr id="15" name="Picture Placeholder 5">
            <a:extLst>
              <a:ext uri="{FF2B5EF4-FFF2-40B4-BE49-F238E27FC236}">
                <a16:creationId xmlns:a16="http://schemas.microsoft.com/office/drawing/2014/main" id="{8725B8EF-6699-089A-98DA-9D0EEFC7C537}"/>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33657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2FD0-15D0-F730-4BCC-B981972A8486}"/>
              </a:ext>
            </a:extLst>
          </p:cNvPr>
          <p:cNvSpPr>
            <a:spLocks noGrp="1"/>
          </p:cNvSpPr>
          <p:nvPr>
            <p:ph type="title"/>
          </p:nvPr>
        </p:nvSpPr>
        <p:spPr/>
        <p:txBody>
          <a:bodyPr/>
          <a:lstStyle/>
          <a:p>
            <a:endParaRPr lang="en-IN"/>
          </a:p>
        </p:txBody>
      </p:sp>
      <p:sp>
        <p:nvSpPr>
          <p:cNvPr id="4" name="Picture Placeholder 3">
            <a:extLst>
              <a:ext uri="{FF2B5EF4-FFF2-40B4-BE49-F238E27FC236}">
                <a16:creationId xmlns:a16="http://schemas.microsoft.com/office/drawing/2014/main" id="{03B7AC83-9019-589B-45DD-DB5FBFAC9472}"/>
              </a:ext>
            </a:extLst>
          </p:cNvPr>
          <p:cNvSpPr>
            <a:spLocks noGrp="1"/>
          </p:cNvSpPr>
          <p:nvPr>
            <p:ph type="pic" sz="quarter" idx="15"/>
          </p:nvPr>
        </p:nvSpPr>
        <p:spPr/>
      </p:sp>
      <p:sp>
        <p:nvSpPr>
          <p:cNvPr id="5" name="Text Placeholder 4">
            <a:extLst>
              <a:ext uri="{FF2B5EF4-FFF2-40B4-BE49-F238E27FC236}">
                <a16:creationId xmlns:a16="http://schemas.microsoft.com/office/drawing/2014/main" id="{4A790D90-A961-253D-E832-DE48C42F02D8}"/>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6F2E73C8-00D4-3ADD-5BCF-2F6EB382AE58}"/>
              </a:ext>
            </a:extLst>
          </p:cNvPr>
          <p:cNvSpPr>
            <a:spLocks noGrp="1"/>
          </p:cNvSpPr>
          <p:nvPr>
            <p:ph type="sldNum" sz="quarter" idx="4"/>
          </p:nvPr>
        </p:nvSpPr>
        <p:spPr/>
        <p:txBody>
          <a:bodyPr/>
          <a:lstStyle/>
          <a:p>
            <a:fld id="{4FAB73BC-B049-4115-A692-8D63A059BFB8}" type="slidenum">
              <a:rPr lang="en-US" noProof="0" smtClean="0"/>
              <a:pPr/>
              <a:t>59</a:t>
            </a:fld>
            <a:endParaRPr lang="en-US" noProof="0" dirty="0"/>
          </a:p>
        </p:txBody>
      </p:sp>
      <p:pic>
        <p:nvPicPr>
          <p:cNvPr id="10" name="WhatsApp Video 2024-04-17 at 22.08.24">
            <a:hlinkClick r:id="" action="ppaction://media"/>
            <a:extLst>
              <a:ext uri="{FF2B5EF4-FFF2-40B4-BE49-F238E27FC236}">
                <a16:creationId xmlns:a16="http://schemas.microsoft.com/office/drawing/2014/main" id="{F512D422-B833-81C3-3435-41AFDEDD57D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rotWithShape="1">
          <a:blip r:embed="rId5"/>
          <a:srcRect l="21162" r="23101"/>
          <a:stretch/>
        </p:blipFill>
        <p:spPr>
          <a:xfrm>
            <a:off x="2711624" y="1094413"/>
            <a:ext cx="5964324" cy="4669173"/>
          </a:xfrm>
        </p:spPr>
      </p:pic>
      <p:pic>
        <p:nvPicPr>
          <p:cNvPr id="11" name="Picture Placeholder 5">
            <a:extLst>
              <a:ext uri="{FF2B5EF4-FFF2-40B4-BE49-F238E27FC236}">
                <a16:creationId xmlns:a16="http://schemas.microsoft.com/office/drawing/2014/main" id="{ADC55A1A-491B-76CD-E641-BE40B3FB10F6}"/>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0181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EBB3-48CD-AC37-4AF5-D3D2CA914BEF}"/>
              </a:ext>
            </a:extLst>
          </p:cNvPr>
          <p:cNvSpPr>
            <a:spLocks noGrp="1"/>
          </p:cNvSpPr>
          <p:nvPr>
            <p:ph type="title"/>
          </p:nvPr>
        </p:nvSpPr>
        <p:spPr/>
        <p:txBody>
          <a:bodyPr/>
          <a:lstStyle/>
          <a:p>
            <a:r>
              <a:rPr lang="en-US" dirty="0"/>
              <a:t>Electrical storm</a:t>
            </a:r>
            <a:endParaRPr lang="en-IN" dirty="0"/>
          </a:p>
        </p:txBody>
      </p:sp>
      <p:sp>
        <p:nvSpPr>
          <p:cNvPr id="3" name="Content Placeholder 2">
            <a:extLst>
              <a:ext uri="{FF2B5EF4-FFF2-40B4-BE49-F238E27FC236}">
                <a16:creationId xmlns:a16="http://schemas.microsoft.com/office/drawing/2014/main" id="{348E2C02-AA15-00F9-13C4-B5AACB78595D}"/>
              </a:ext>
            </a:extLst>
          </p:cNvPr>
          <p:cNvSpPr>
            <a:spLocks noGrp="1"/>
          </p:cNvSpPr>
          <p:nvPr>
            <p:ph sz="quarter" idx="13"/>
          </p:nvPr>
        </p:nvSpPr>
        <p:spPr>
          <a:xfrm>
            <a:off x="2674622" y="2564904"/>
            <a:ext cx="5775960" cy="2616696"/>
          </a:xfrm>
        </p:spPr>
        <p:txBody>
          <a:bodyPr/>
          <a:lstStyle/>
          <a:p>
            <a:pPr marL="0" indent="0">
              <a:buNone/>
            </a:pPr>
            <a:r>
              <a:rPr lang="en-US" dirty="0"/>
              <a:t>Depends on</a:t>
            </a:r>
          </a:p>
          <a:p>
            <a:pPr marL="457200" indent="-457200">
              <a:buAutoNum type="arabicParenR"/>
            </a:pPr>
            <a:r>
              <a:rPr lang="en-US" dirty="0"/>
              <a:t>Chronic amiodarone use ( increases DFT )</a:t>
            </a:r>
          </a:p>
          <a:p>
            <a:pPr marL="457200" indent="-457200">
              <a:buAutoNum type="arabicParenR"/>
            </a:pPr>
            <a:r>
              <a:rPr lang="en-US" dirty="0"/>
              <a:t>CKD</a:t>
            </a:r>
          </a:p>
          <a:p>
            <a:pPr marL="457200" indent="-457200">
              <a:buAutoNum type="arabicParenR"/>
            </a:pPr>
            <a:r>
              <a:rPr lang="en-US" dirty="0"/>
              <a:t>EF&lt;35%</a:t>
            </a:r>
            <a:r>
              <a:rPr lang="en-IN" dirty="0"/>
              <a:t> etc</a:t>
            </a:r>
          </a:p>
          <a:p>
            <a:pPr marL="457200" indent="-457200">
              <a:buAutoNum type="arabicParenR"/>
            </a:pPr>
            <a:r>
              <a:rPr lang="en-IN" dirty="0"/>
              <a:t>Associated comorbidities etc.</a:t>
            </a:r>
          </a:p>
          <a:p>
            <a:pPr marL="457200" indent="-457200">
              <a:buAutoNum type="arabicParenR"/>
            </a:pPr>
            <a:endParaRPr lang="en-IN" dirty="0"/>
          </a:p>
        </p:txBody>
      </p:sp>
      <p:sp>
        <p:nvSpPr>
          <p:cNvPr id="4" name="Picture Placeholder 3">
            <a:extLst>
              <a:ext uri="{FF2B5EF4-FFF2-40B4-BE49-F238E27FC236}">
                <a16:creationId xmlns:a16="http://schemas.microsoft.com/office/drawing/2014/main" id="{DB765095-9CB5-875B-23F4-60062227F89B}"/>
              </a:ext>
            </a:extLst>
          </p:cNvPr>
          <p:cNvSpPr>
            <a:spLocks noGrp="1"/>
          </p:cNvSpPr>
          <p:nvPr>
            <p:ph type="pic" sz="quarter" idx="15"/>
          </p:nvPr>
        </p:nvSpPr>
        <p:spPr/>
      </p:sp>
      <p:sp>
        <p:nvSpPr>
          <p:cNvPr id="5" name="Text Placeholder 4">
            <a:extLst>
              <a:ext uri="{FF2B5EF4-FFF2-40B4-BE49-F238E27FC236}">
                <a16:creationId xmlns:a16="http://schemas.microsoft.com/office/drawing/2014/main" id="{58646A62-284D-7402-366B-0936CB269E3E}"/>
              </a:ext>
            </a:extLst>
          </p:cNvPr>
          <p:cNvSpPr>
            <a:spLocks noGrp="1"/>
          </p:cNvSpPr>
          <p:nvPr>
            <p:ph type="body" sz="quarter" idx="16"/>
          </p:nvPr>
        </p:nvSpPr>
        <p:spPr/>
        <p:txBody>
          <a:bodyPr/>
          <a:lstStyle/>
          <a:p>
            <a:r>
              <a:rPr lang="en-US" dirty="0"/>
              <a:t>Morbidity and Mortality </a:t>
            </a:r>
            <a:endParaRPr lang="en-IN" dirty="0"/>
          </a:p>
        </p:txBody>
      </p:sp>
      <p:sp>
        <p:nvSpPr>
          <p:cNvPr id="7" name="Slide Number Placeholder 6">
            <a:extLst>
              <a:ext uri="{FF2B5EF4-FFF2-40B4-BE49-F238E27FC236}">
                <a16:creationId xmlns:a16="http://schemas.microsoft.com/office/drawing/2014/main" id="{0CF09275-37EE-8403-FF81-EFDEFB04CC6A}"/>
              </a:ext>
            </a:extLst>
          </p:cNvPr>
          <p:cNvSpPr>
            <a:spLocks noGrp="1"/>
          </p:cNvSpPr>
          <p:nvPr>
            <p:ph type="sldNum" sz="quarter" idx="4"/>
          </p:nvPr>
        </p:nvSpPr>
        <p:spPr/>
        <p:txBody>
          <a:bodyPr/>
          <a:lstStyle/>
          <a:p>
            <a:fld id="{4FAB73BC-B049-4115-A692-8D63A059BFB8}" type="slidenum">
              <a:rPr lang="en-US" noProof="0" smtClean="0"/>
              <a:pPr/>
              <a:t>6</a:t>
            </a:fld>
            <a:endParaRPr lang="en-US" noProof="0" dirty="0"/>
          </a:p>
        </p:txBody>
      </p:sp>
      <p:pic>
        <p:nvPicPr>
          <p:cNvPr id="8" name="Picture Placeholder 5">
            <a:extLst>
              <a:ext uri="{FF2B5EF4-FFF2-40B4-BE49-F238E27FC236}">
                <a16:creationId xmlns:a16="http://schemas.microsoft.com/office/drawing/2014/main" id="{2BA0A15D-AAB0-0252-B178-AC1E2232B2F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9517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00D3-10EF-D66A-E239-C16EF8356B3C}"/>
              </a:ext>
            </a:extLst>
          </p:cNvPr>
          <p:cNvSpPr>
            <a:spLocks noGrp="1"/>
          </p:cNvSpPr>
          <p:nvPr>
            <p:ph type="title"/>
          </p:nvPr>
        </p:nvSpPr>
        <p:spPr/>
        <p:txBody>
          <a:bodyPr/>
          <a:lstStyle/>
          <a:p>
            <a:r>
              <a:rPr lang="en-US" dirty="0"/>
              <a:t>Thoracic epidural </a:t>
            </a:r>
            <a:r>
              <a:rPr lang="en-US" dirty="0" err="1"/>
              <a:t>anaesthesia</a:t>
            </a:r>
            <a:endParaRPr lang="en-IN" dirty="0"/>
          </a:p>
        </p:txBody>
      </p:sp>
      <p:sp>
        <p:nvSpPr>
          <p:cNvPr id="3" name="Content Placeholder 2">
            <a:extLst>
              <a:ext uri="{FF2B5EF4-FFF2-40B4-BE49-F238E27FC236}">
                <a16:creationId xmlns:a16="http://schemas.microsoft.com/office/drawing/2014/main" id="{45DD4BEB-1DE5-5B4D-1258-D5D7B9D52FFB}"/>
              </a:ext>
            </a:extLst>
          </p:cNvPr>
          <p:cNvSpPr>
            <a:spLocks noGrp="1"/>
          </p:cNvSpPr>
          <p:nvPr>
            <p:ph sz="quarter" idx="13"/>
          </p:nvPr>
        </p:nvSpPr>
        <p:spPr/>
        <p:txBody>
          <a:bodyPr/>
          <a:lstStyle/>
          <a:p>
            <a:r>
              <a:rPr lang="en-US" dirty="0"/>
              <a:t>C7-T4 epidural space</a:t>
            </a:r>
          </a:p>
          <a:p>
            <a:r>
              <a:rPr lang="en-US" dirty="0"/>
              <a:t>&gt; 80% reduction in VT burden</a:t>
            </a:r>
          </a:p>
          <a:p>
            <a:r>
              <a:rPr lang="en-US" dirty="0"/>
              <a:t>Both are temporary measures used as a bridge to more definitive therapy</a:t>
            </a:r>
            <a:endParaRPr lang="en-IN" dirty="0"/>
          </a:p>
        </p:txBody>
      </p:sp>
      <p:sp>
        <p:nvSpPr>
          <p:cNvPr id="4" name="Picture Placeholder 3">
            <a:extLst>
              <a:ext uri="{FF2B5EF4-FFF2-40B4-BE49-F238E27FC236}">
                <a16:creationId xmlns:a16="http://schemas.microsoft.com/office/drawing/2014/main" id="{9BEE61B8-ADB8-2E59-710D-155DA1F46A06}"/>
              </a:ext>
            </a:extLst>
          </p:cNvPr>
          <p:cNvSpPr>
            <a:spLocks noGrp="1"/>
          </p:cNvSpPr>
          <p:nvPr>
            <p:ph type="pic" sz="quarter" idx="15"/>
          </p:nvPr>
        </p:nvSpPr>
        <p:spPr/>
      </p:sp>
      <p:sp>
        <p:nvSpPr>
          <p:cNvPr id="5" name="Text Placeholder 4">
            <a:extLst>
              <a:ext uri="{FF2B5EF4-FFF2-40B4-BE49-F238E27FC236}">
                <a16:creationId xmlns:a16="http://schemas.microsoft.com/office/drawing/2014/main" id="{867A47AA-95EA-D501-6F26-1A0507581F66}"/>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F8143F03-3D43-FAEB-61F9-FE026B25F457}"/>
              </a:ext>
            </a:extLst>
          </p:cNvPr>
          <p:cNvSpPr>
            <a:spLocks noGrp="1"/>
          </p:cNvSpPr>
          <p:nvPr>
            <p:ph type="sldNum" sz="quarter" idx="4"/>
          </p:nvPr>
        </p:nvSpPr>
        <p:spPr/>
        <p:txBody>
          <a:bodyPr/>
          <a:lstStyle/>
          <a:p>
            <a:fld id="{4FAB73BC-B049-4115-A692-8D63A059BFB8}" type="slidenum">
              <a:rPr lang="en-US" noProof="0" smtClean="0"/>
              <a:pPr/>
              <a:t>60</a:t>
            </a:fld>
            <a:endParaRPr lang="en-US" noProof="0" dirty="0"/>
          </a:p>
        </p:txBody>
      </p:sp>
      <p:graphicFrame>
        <p:nvGraphicFramePr>
          <p:cNvPr id="7" name="Table 6">
            <a:extLst>
              <a:ext uri="{FF2B5EF4-FFF2-40B4-BE49-F238E27FC236}">
                <a16:creationId xmlns:a16="http://schemas.microsoft.com/office/drawing/2014/main" id="{9B95E9E3-8711-421E-144E-7F16BF4C1E71}"/>
              </a:ext>
            </a:extLst>
          </p:cNvPr>
          <p:cNvGraphicFramePr>
            <a:graphicFrameLocks noGrp="1"/>
          </p:cNvGraphicFramePr>
          <p:nvPr>
            <p:extLst>
              <p:ext uri="{D42A27DB-BD31-4B8C-83A1-F6EECF244321}">
                <p14:modId xmlns:p14="http://schemas.microsoft.com/office/powerpoint/2010/main" val="3348722415"/>
              </p:ext>
            </p:extLst>
          </p:nvPr>
        </p:nvGraphicFramePr>
        <p:xfrm>
          <a:off x="628788" y="4653136"/>
          <a:ext cx="8128000" cy="1483360"/>
        </p:xfrm>
        <a:graphic>
          <a:graphicData uri="http://schemas.openxmlformats.org/drawingml/2006/table">
            <a:tbl>
              <a:tblPr firstRow="1" bandRow="1">
                <a:tableStyleId>{BDBED569-4797-4DF1-A0F4-6AAB3CD982D8}</a:tableStyleId>
              </a:tblPr>
              <a:tblGrid>
                <a:gridCol w="8128000">
                  <a:extLst>
                    <a:ext uri="{9D8B030D-6E8A-4147-A177-3AD203B41FA5}">
                      <a16:colId xmlns:a16="http://schemas.microsoft.com/office/drawing/2014/main" val="632101494"/>
                    </a:ext>
                  </a:extLst>
                </a:gridCol>
              </a:tblGrid>
              <a:tr h="370840">
                <a:tc>
                  <a:txBody>
                    <a:bodyPr/>
                    <a:lstStyle/>
                    <a:p>
                      <a:r>
                        <a:rPr lang="en-US" dirty="0"/>
                        <a:t>CONTRAINDICATION</a:t>
                      </a:r>
                      <a:endParaRPr lang="en-IN" dirty="0"/>
                    </a:p>
                  </a:txBody>
                  <a:tcPr/>
                </a:tc>
                <a:extLst>
                  <a:ext uri="{0D108BD9-81ED-4DB2-BD59-A6C34878D82A}">
                    <a16:rowId xmlns:a16="http://schemas.microsoft.com/office/drawing/2014/main" val="1814158912"/>
                  </a:ext>
                </a:extLst>
              </a:tr>
              <a:tr h="370840">
                <a:tc>
                  <a:txBody>
                    <a:bodyPr/>
                    <a:lstStyle/>
                    <a:p>
                      <a:r>
                        <a:rPr lang="en-US" dirty="0"/>
                        <a:t>Active infection</a:t>
                      </a:r>
                      <a:endParaRPr lang="en-IN" dirty="0"/>
                    </a:p>
                  </a:txBody>
                  <a:tcPr/>
                </a:tc>
                <a:extLst>
                  <a:ext uri="{0D108BD9-81ED-4DB2-BD59-A6C34878D82A}">
                    <a16:rowId xmlns:a16="http://schemas.microsoft.com/office/drawing/2014/main" val="916707838"/>
                  </a:ext>
                </a:extLst>
              </a:tr>
              <a:tr h="370840">
                <a:tc>
                  <a:txBody>
                    <a:bodyPr/>
                    <a:lstStyle/>
                    <a:p>
                      <a:r>
                        <a:rPr lang="en-US" dirty="0"/>
                        <a:t>DAPT</a:t>
                      </a:r>
                      <a:endParaRPr lang="en-IN" dirty="0"/>
                    </a:p>
                  </a:txBody>
                  <a:tcPr/>
                </a:tc>
                <a:extLst>
                  <a:ext uri="{0D108BD9-81ED-4DB2-BD59-A6C34878D82A}">
                    <a16:rowId xmlns:a16="http://schemas.microsoft.com/office/drawing/2014/main" val="4087655126"/>
                  </a:ext>
                </a:extLst>
              </a:tr>
              <a:tr h="370840">
                <a:tc>
                  <a:txBody>
                    <a:bodyPr/>
                    <a:lstStyle/>
                    <a:p>
                      <a:r>
                        <a:rPr lang="en-US" dirty="0"/>
                        <a:t>Requirement of uninterrupted anticoagulation</a:t>
                      </a:r>
                      <a:endParaRPr lang="en-IN" dirty="0"/>
                    </a:p>
                  </a:txBody>
                  <a:tcPr/>
                </a:tc>
                <a:extLst>
                  <a:ext uri="{0D108BD9-81ED-4DB2-BD59-A6C34878D82A}">
                    <a16:rowId xmlns:a16="http://schemas.microsoft.com/office/drawing/2014/main" val="3987196120"/>
                  </a:ext>
                </a:extLst>
              </a:tr>
            </a:tbl>
          </a:graphicData>
        </a:graphic>
      </p:graphicFrame>
      <p:pic>
        <p:nvPicPr>
          <p:cNvPr id="8" name="Picture Placeholder 5">
            <a:extLst>
              <a:ext uri="{FF2B5EF4-FFF2-40B4-BE49-F238E27FC236}">
                <a16:creationId xmlns:a16="http://schemas.microsoft.com/office/drawing/2014/main" id="{9082863D-8FB5-11A1-789F-166D721F801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96362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93F6-FF3C-0296-0C94-3151F1EC3939}"/>
              </a:ext>
            </a:extLst>
          </p:cNvPr>
          <p:cNvSpPr>
            <a:spLocks noGrp="1"/>
          </p:cNvSpPr>
          <p:nvPr>
            <p:ph type="title"/>
          </p:nvPr>
        </p:nvSpPr>
        <p:spPr/>
        <p:txBody>
          <a:bodyPr/>
          <a:lstStyle/>
          <a:p>
            <a:r>
              <a:rPr lang="en-US" dirty="0"/>
              <a:t>Surgical or thoracoscopic cardiac denervation</a:t>
            </a:r>
            <a:endParaRPr lang="en-IN" dirty="0"/>
          </a:p>
        </p:txBody>
      </p:sp>
      <p:sp>
        <p:nvSpPr>
          <p:cNvPr id="3" name="Content Placeholder 2">
            <a:extLst>
              <a:ext uri="{FF2B5EF4-FFF2-40B4-BE49-F238E27FC236}">
                <a16:creationId xmlns:a16="http://schemas.microsoft.com/office/drawing/2014/main" id="{5D408288-3B89-D69E-F099-77D20D202A37}"/>
              </a:ext>
            </a:extLst>
          </p:cNvPr>
          <p:cNvSpPr>
            <a:spLocks noGrp="1"/>
          </p:cNvSpPr>
          <p:nvPr>
            <p:ph sz="quarter" idx="13"/>
          </p:nvPr>
        </p:nvSpPr>
        <p:spPr/>
        <p:txBody>
          <a:bodyPr>
            <a:normAutofit/>
          </a:bodyPr>
          <a:lstStyle/>
          <a:p>
            <a:r>
              <a:rPr lang="en-US" sz="2400" dirty="0"/>
              <a:t>Reduces burden of VT in LQTS and CPVT</a:t>
            </a:r>
          </a:p>
          <a:p>
            <a:r>
              <a:rPr lang="en-US" sz="2400" dirty="0"/>
              <a:t>Used in case of Beta blocker intolerance or refractoriness</a:t>
            </a:r>
          </a:p>
          <a:p>
            <a:endParaRPr lang="en-US" sz="2400" dirty="0"/>
          </a:p>
          <a:p>
            <a:r>
              <a:rPr lang="en-US" sz="2400" dirty="0"/>
              <a:t>In patients with structural heart disease, CSD may be efficacious in both Monomorphic VT, PVT or VF.</a:t>
            </a:r>
          </a:p>
        </p:txBody>
      </p:sp>
      <p:sp>
        <p:nvSpPr>
          <p:cNvPr id="4" name="Picture Placeholder 3">
            <a:extLst>
              <a:ext uri="{FF2B5EF4-FFF2-40B4-BE49-F238E27FC236}">
                <a16:creationId xmlns:a16="http://schemas.microsoft.com/office/drawing/2014/main" id="{05298A0D-785A-B66C-1523-F8972729B8C9}"/>
              </a:ext>
            </a:extLst>
          </p:cNvPr>
          <p:cNvSpPr>
            <a:spLocks noGrp="1"/>
          </p:cNvSpPr>
          <p:nvPr>
            <p:ph type="pic" sz="quarter" idx="15"/>
          </p:nvPr>
        </p:nvSpPr>
        <p:spPr/>
      </p:sp>
      <p:sp>
        <p:nvSpPr>
          <p:cNvPr id="5" name="Text Placeholder 4">
            <a:extLst>
              <a:ext uri="{FF2B5EF4-FFF2-40B4-BE49-F238E27FC236}">
                <a16:creationId xmlns:a16="http://schemas.microsoft.com/office/drawing/2014/main" id="{57AE946C-F702-1CAB-B1DC-38B318E531BD}"/>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F0E51360-E8AC-96AB-F8E3-E772EFF4B156}"/>
              </a:ext>
            </a:extLst>
          </p:cNvPr>
          <p:cNvSpPr>
            <a:spLocks noGrp="1"/>
          </p:cNvSpPr>
          <p:nvPr>
            <p:ph type="sldNum" sz="quarter" idx="4"/>
          </p:nvPr>
        </p:nvSpPr>
        <p:spPr/>
        <p:txBody>
          <a:bodyPr/>
          <a:lstStyle/>
          <a:p>
            <a:fld id="{4FAB73BC-B049-4115-A692-8D63A059BFB8}" type="slidenum">
              <a:rPr lang="en-US" noProof="0" smtClean="0"/>
              <a:pPr/>
              <a:t>61</a:t>
            </a:fld>
            <a:endParaRPr lang="en-US" noProof="0" dirty="0"/>
          </a:p>
        </p:txBody>
      </p:sp>
      <p:pic>
        <p:nvPicPr>
          <p:cNvPr id="7" name="Picture Placeholder 5">
            <a:extLst>
              <a:ext uri="{FF2B5EF4-FFF2-40B4-BE49-F238E27FC236}">
                <a16:creationId xmlns:a16="http://schemas.microsoft.com/office/drawing/2014/main" id="{1A9294B6-1431-90F7-0CEA-732BFA2A267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24805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5E7B-6216-214E-79E7-C0EB6DFE3013}"/>
              </a:ext>
            </a:extLst>
          </p:cNvPr>
          <p:cNvSpPr>
            <a:spLocks noGrp="1"/>
          </p:cNvSpPr>
          <p:nvPr>
            <p:ph type="title"/>
          </p:nvPr>
        </p:nvSpPr>
        <p:spPr/>
        <p:txBody>
          <a:bodyPr/>
          <a:lstStyle/>
          <a:p>
            <a:r>
              <a:rPr lang="en-US" dirty="0"/>
              <a:t>Renal denervation therapy</a:t>
            </a:r>
            <a:endParaRPr lang="en-IN" dirty="0"/>
          </a:p>
        </p:txBody>
      </p:sp>
      <p:sp>
        <p:nvSpPr>
          <p:cNvPr id="3" name="Content Placeholder 2">
            <a:extLst>
              <a:ext uri="{FF2B5EF4-FFF2-40B4-BE49-F238E27FC236}">
                <a16:creationId xmlns:a16="http://schemas.microsoft.com/office/drawing/2014/main" id="{41E8652D-9D62-4D09-9626-5042F4478F6A}"/>
              </a:ext>
            </a:extLst>
          </p:cNvPr>
          <p:cNvSpPr>
            <a:spLocks noGrp="1"/>
          </p:cNvSpPr>
          <p:nvPr>
            <p:ph sz="quarter" idx="13"/>
          </p:nvPr>
        </p:nvSpPr>
        <p:spPr>
          <a:xfrm>
            <a:off x="548640" y="2187714"/>
            <a:ext cx="10288693" cy="3660648"/>
          </a:xfrm>
        </p:spPr>
        <p:txBody>
          <a:bodyPr/>
          <a:lstStyle/>
          <a:p>
            <a:r>
              <a:rPr lang="en-US" dirty="0"/>
              <a:t>Ablation of renal nerve surrounding renal arteries</a:t>
            </a:r>
          </a:p>
          <a:p>
            <a:r>
              <a:rPr lang="en-IN" dirty="0"/>
              <a:t>RDN </a:t>
            </a:r>
            <a:r>
              <a:rPr lang="en-IN" u="sng" dirty="0"/>
              <a:t>+</a:t>
            </a:r>
            <a:r>
              <a:rPr lang="en-IN" dirty="0"/>
              <a:t>  VT Ablation </a:t>
            </a:r>
            <a:r>
              <a:rPr lang="en-IN" dirty="0">
                <a:sym typeface="Wingdings" panose="05000000000000000000" pitchFamily="2" charset="2"/>
              </a:rPr>
              <a:t> Cardiomyopathy (i.e. DCM and Chagas disease)</a:t>
            </a:r>
          </a:p>
          <a:p>
            <a:pPr marL="0" indent="0">
              <a:buNone/>
            </a:pPr>
            <a:endParaRPr lang="en-IN" u="sng" dirty="0"/>
          </a:p>
          <a:p>
            <a:pPr marL="0" indent="0">
              <a:buNone/>
            </a:pPr>
            <a:endParaRPr lang="en-IN" u="sng" dirty="0"/>
          </a:p>
        </p:txBody>
      </p:sp>
      <p:sp>
        <p:nvSpPr>
          <p:cNvPr id="4" name="Picture Placeholder 3">
            <a:extLst>
              <a:ext uri="{FF2B5EF4-FFF2-40B4-BE49-F238E27FC236}">
                <a16:creationId xmlns:a16="http://schemas.microsoft.com/office/drawing/2014/main" id="{9A983317-F935-3DD6-EF87-DB437744DF03}"/>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B2152E12-82A8-822A-08EC-0514A97D05D6}"/>
              </a:ext>
            </a:extLst>
          </p:cNvPr>
          <p:cNvSpPr>
            <a:spLocks noGrp="1"/>
          </p:cNvSpPr>
          <p:nvPr>
            <p:ph type="sldNum" sz="quarter" idx="4"/>
          </p:nvPr>
        </p:nvSpPr>
        <p:spPr/>
        <p:txBody>
          <a:bodyPr/>
          <a:lstStyle/>
          <a:p>
            <a:fld id="{4FAB73BC-B049-4115-A692-8D63A059BFB8}" type="slidenum">
              <a:rPr lang="en-US" noProof="0" smtClean="0"/>
              <a:pPr/>
              <a:t>62</a:t>
            </a:fld>
            <a:endParaRPr lang="en-US" noProof="0" dirty="0"/>
          </a:p>
        </p:txBody>
      </p:sp>
      <p:pic>
        <p:nvPicPr>
          <p:cNvPr id="8" name="Picture 7">
            <a:extLst>
              <a:ext uri="{FF2B5EF4-FFF2-40B4-BE49-F238E27FC236}">
                <a16:creationId xmlns:a16="http://schemas.microsoft.com/office/drawing/2014/main" id="{29BCE6B2-89C1-372D-FC6D-EA345E9FEDD5}"/>
              </a:ext>
            </a:extLst>
          </p:cNvPr>
          <p:cNvPicPr>
            <a:picLocks noChangeAspect="1"/>
          </p:cNvPicPr>
          <p:nvPr/>
        </p:nvPicPr>
        <p:blipFill>
          <a:blip r:embed="rId3"/>
          <a:stretch>
            <a:fillRect/>
          </a:stretch>
        </p:blipFill>
        <p:spPr>
          <a:xfrm>
            <a:off x="3944" y="3429000"/>
            <a:ext cx="7459116" cy="3132584"/>
          </a:xfrm>
          <a:prstGeom prst="rect">
            <a:avLst/>
          </a:prstGeom>
        </p:spPr>
      </p:pic>
      <p:pic>
        <p:nvPicPr>
          <p:cNvPr id="9" name="Picture Placeholder 5">
            <a:extLst>
              <a:ext uri="{FF2B5EF4-FFF2-40B4-BE49-F238E27FC236}">
                <a16:creationId xmlns:a16="http://schemas.microsoft.com/office/drawing/2014/main" id="{952C6FFB-2033-FCD1-5D3F-978F3FC253A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0212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EDA9-E47B-2BBC-2F37-120D78C4CE7D}"/>
              </a:ext>
            </a:extLst>
          </p:cNvPr>
          <p:cNvSpPr>
            <a:spLocks noGrp="1"/>
          </p:cNvSpPr>
          <p:nvPr>
            <p:ph type="title"/>
          </p:nvPr>
        </p:nvSpPr>
        <p:spPr/>
        <p:txBody>
          <a:bodyPr/>
          <a:lstStyle/>
          <a:p>
            <a:r>
              <a:rPr lang="en-US" dirty="0"/>
              <a:t>Over drive pacing(ODP)</a:t>
            </a:r>
            <a:endParaRPr lang="en-IN" dirty="0"/>
          </a:p>
        </p:txBody>
      </p:sp>
      <p:sp>
        <p:nvSpPr>
          <p:cNvPr id="3" name="Content Placeholder 2">
            <a:extLst>
              <a:ext uri="{FF2B5EF4-FFF2-40B4-BE49-F238E27FC236}">
                <a16:creationId xmlns:a16="http://schemas.microsoft.com/office/drawing/2014/main" id="{CE5CE5AA-6F92-E52F-8C22-95260D99A27C}"/>
              </a:ext>
            </a:extLst>
          </p:cNvPr>
          <p:cNvSpPr>
            <a:spLocks noGrp="1"/>
          </p:cNvSpPr>
          <p:nvPr>
            <p:ph sz="quarter" idx="13"/>
          </p:nvPr>
        </p:nvSpPr>
        <p:spPr/>
        <p:txBody>
          <a:bodyPr>
            <a:normAutofit fontScale="92500" lnSpcReduction="10000"/>
          </a:bodyPr>
          <a:lstStyle/>
          <a:p>
            <a:r>
              <a:rPr lang="en-US" dirty="0"/>
              <a:t>It extinguish the abnormal ventricular automaticity by overriding the ectopic pacemaker</a:t>
            </a:r>
          </a:p>
          <a:p>
            <a:r>
              <a:rPr lang="en-US" dirty="0"/>
              <a:t>It may cause exit block of the ectopic focus.</a:t>
            </a:r>
          </a:p>
          <a:p>
            <a:endParaRPr lang="en-US" dirty="0"/>
          </a:p>
          <a:p>
            <a:r>
              <a:rPr lang="en-US" dirty="0"/>
              <a:t>ODP can be done by :</a:t>
            </a:r>
          </a:p>
          <a:p>
            <a:pPr marL="457200" indent="-457200">
              <a:buAutoNum type="arabicParenR"/>
            </a:pPr>
            <a:r>
              <a:rPr lang="en-US" dirty="0"/>
              <a:t>ICD</a:t>
            </a:r>
          </a:p>
          <a:p>
            <a:pPr marL="457200" indent="-457200">
              <a:buAutoNum type="arabicParenR"/>
            </a:pPr>
            <a:r>
              <a:rPr lang="en-US" dirty="0"/>
              <a:t>Implanted pacemaker</a:t>
            </a:r>
          </a:p>
          <a:p>
            <a:pPr marL="457200" indent="-457200">
              <a:buAutoNum type="arabicParenR"/>
            </a:pPr>
            <a:r>
              <a:rPr lang="en-US" dirty="0"/>
              <a:t>TPI</a:t>
            </a:r>
          </a:p>
          <a:p>
            <a:pPr marL="0" indent="0">
              <a:buNone/>
            </a:pPr>
            <a:endParaRPr lang="en-IN" dirty="0"/>
          </a:p>
          <a:p>
            <a:pPr marL="0" indent="0">
              <a:buNone/>
            </a:pPr>
            <a:r>
              <a:rPr lang="en-IN" dirty="0"/>
              <a:t>Pace at rate 10-20 bpm greater than native tissue</a:t>
            </a:r>
          </a:p>
        </p:txBody>
      </p:sp>
      <p:sp>
        <p:nvSpPr>
          <p:cNvPr id="4" name="Picture Placeholder 3">
            <a:extLst>
              <a:ext uri="{FF2B5EF4-FFF2-40B4-BE49-F238E27FC236}">
                <a16:creationId xmlns:a16="http://schemas.microsoft.com/office/drawing/2014/main" id="{01BB5E3A-6BD7-C2C7-97F7-59ED8AD89447}"/>
              </a:ext>
            </a:extLst>
          </p:cNvPr>
          <p:cNvSpPr>
            <a:spLocks noGrp="1"/>
          </p:cNvSpPr>
          <p:nvPr>
            <p:ph type="pic" sz="quarter" idx="15"/>
          </p:nvPr>
        </p:nvSpPr>
        <p:spPr/>
      </p:sp>
      <p:sp>
        <p:nvSpPr>
          <p:cNvPr id="5" name="Text Placeholder 4">
            <a:extLst>
              <a:ext uri="{FF2B5EF4-FFF2-40B4-BE49-F238E27FC236}">
                <a16:creationId xmlns:a16="http://schemas.microsoft.com/office/drawing/2014/main" id="{981681B5-AF21-5EA6-C008-E0AA8290DBBE}"/>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BC50FF2F-CD25-39FA-F404-F4C0015BE74D}"/>
              </a:ext>
            </a:extLst>
          </p:cNvPr>
          <p:cNvSpPr>
            <a:spLocks noGrp="1"/>
          </p:cNvSpPr>
          <p:nvPr>
            <p:ph type="sldNum" sz="quarter" idx="4"/>
          </p:nvPr>
        </p:nvSpPr>
        <p:spPr/>
        <p:txBody>
          <a:bodyPr/>
          <a:lstStyle/>
          <a:p>
            <a:fld id="{4FAB73BC-B049-4115-A692-8D63A059BFB8}" type="slidenum">
              <a:rPr lang="en-US" noProof="0" smtClean="0"/>
              <a:pPr/>
              <a:t>63</a:t>
            </a:fld>
            <a:endParaRPr lang="en-US" noProof="0" dirty="0"/>
          </a:p>
        </p:txBody>
      </p:sp>
      <p:sp>
        <p:nvSpPr>
          <p:cNvPr id="7" name="Rectangle 6">
            <a:extLst>
              <a:ext uri="{FF2B5EF4-FFF2-40B4-BE49-F238E27FC236}">
                <a16:creationId xmlns:a16="http://schemas.microsoft.com/office/drawing/2014/main" id="{BB02BDBD-4A07-A015-B70B-E75A1FFD79D3}"/>
              </a:ext>
            </a:extLst>
          </p:cNvPr>
          <p:cNvSpPr/>
          <p:nvPr/>
        </p:nvSpPr>
        <p:spPr>
          <a:xfrm>
            <a:off x="3935760" y="4005064"/>
            <a:ext cx="8165427" cy="1384995"/>
          </a:xfrm>
          <a:prstGeom prst="rect">
            <a:avLst/>
          </a:prstGeom>
          <a:noFill/>
        </p:spPr>
        <p:txBody>
          <a:bodyPr wrap="square" lIns="91440" tIns="45720" rIns="91440" bIns="45720">
            <a:spAutoFit/>
          </a:bodyPr>
          <a:lstStyle/>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Decremental ODP &gt;&gt; Fixed OD Burst pacing</a:t>
            </a:r>
          </a:p>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Auto decremental pacing- 10msec superior to 5msec decrement</a:t>
            </a:r>
          </a:p>
        </p:txBody>
      </p:sp>
      <p:pic>
        <p:nvPicPr>
          <p:cNvPr id="8" name="Picture Placeholder 5">
            <a:extLst>
              <a:ext uri="{FF2B5EF4-FFF2-40B4-BE49-F238E27FC236}">
                <a16:creationId xmlns:a16="http://schemas.microsoft.com/office/drawing/2014/main" id="{7A2D4E5D-A5ED-44CA-BC87-BF423CF1F3F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927550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F9C3-0614-D2EC-C376-40DDCB143146}"/>
              </a:ext>
            </a:extLst>
          </p:cNvPr>
          <p:cNvSpPr>
            <a:spLocks noGrp="1"/>
          </p:cNvSpPr>
          <p:nvPr>
            <p:ph type="title"/>
          </p:nvPr>
        </p:nvSpPr>
        <p:spPr/>
        <p:txBody>
          <a:bodyPr/>
          <a:lstStyle/>
          <a:p>
            <a:r>
              <a:rPr lang="en-US" dirty="0"/>
              <a:t>Bail out </a:t>
            </a:r>
            <a:r>
              <a:rPr lang="en-US" dirty="0" err="1"/>
              <a:t>stratergies</a:t>
            </a:r>
            <a:endParaRPr lang="en-IN" dirty="0"/>
          </a:p>
        </p:txBody>
      </p:sp>
      <p:sp>
        <p:nvSpPr>
          <p:cNvPr id="3" name="Content Placeholder 2">
            <a:extLst>
              <a:ext uri="{FF2B5EF4-FFF2-40B4-BE49-F238E27FC236}">
                <a16:creationId xmlns:a16="http://schemas.microsoft.com/office/drawing/2014/main" id="{5FC34401-C3B2-803D-DE5C-3527122A13EB}"/>
              </a:ext>
            </a:extLst>
          </p:cNvPr>
          <p:cNvSpPr>
            <a:spLocks noGrp="1"/>
          </p:cNvSpPr>
          <p:nvPr>
            <p:ph sz="quarter" idx="13"/>
          </p:nvPr>
        </p:nvSpPr>
        <p:spPr>
          <a:xfrm>
            <a:off x="548640" y="1772816"/>
            <a:ext cx="10288693" cy="4554832"/>
          </a:xfrm>
        </p:spPr>
        <p:txBody>
          <a:bodyPr>
            <a:normAutofit fontScale="92500" lnSpcReduction="10000"/>
          </a:bodyPr>
          <a:lstStyle/>
          <a:p>
            <a:r>
              <a:rPr lang="en-US" dirty="0"/>
              <a:t>Common cause of Cather ablation failure : Inability to create transmural or deep intramural lesion in ventricular myocardium</a:t>
            </a:r>
          </a:p>
          <a:p>
            <a:endParaRPr lang="en-US" dirty="0"/>
          </a:p>
          <a:p>
            <a:r>
              <a:rPr lang="en-US" dirty="0"/>
              <a:t>One solution is sequential radiofrequency applications from the adjacent opposite sites, </a:t>
            </a:r>
            <a:r>
              <a:rPr lang="en-US" dirty="0" err="1"/>
              <a:t>i.e</a:t>
            </a:r>
            <a:r>
              <a:rPr lang="en-US" dirty="0"/>
              <a:t> epicardial access</a:t>
            </a:r>
          </a:p>
          <a:p>
            <a:endParaRPr lang="en-US" dirty="0"/>
          </a:p>
          <a:p>
            <a:pPr marL="0" indent="0">
              <a:buNone/>
            </a:pPr>
            <a:r>
              <a:rPr lang="en-US" dirty="0"/>
              <a:t>Other strategies:</a:t>
            </a:r>
          </a:p>
          <a:p>
            <a:pPr marL="457200" indent="-457200">
              <a:buAutoNum type="arabicParenR"/>
            </a:pPr>
            <a:r>
              <a:rPr lang="en-US" dirty="0"/>
              <a:t>Septal coronary venous mapping</a:t>
            </a:r>
          </a:p>
          <a:p>
            <a:pPr marL="457200" indent="-457200">
              <a:buAutoNum type="arabicParenR"/>
            </a:pPr>
            <a:r>
              <a:rPr lang="en-US" dirty="0"/>
              <a:t>Ethanol ablation</a:t>
            </a:r>
          </a:p>
          <a:p>
            <a:pPr marL="457200" indent="-457200">
              <a:buAutoNum type="arabicParenR"/>
            </a:pPr>
            <a:r>
              <a:rPr lang="en-US" dirty="0"/>
              <a:t>Stereotactic radiotherapy etc.</a:t>
            </a:r>
          </a:p>
          <a:p>
            <a:pPr marL="457200" indent="-457200">
              <a:buAutoNum type="arabicParenR"/>
            </a:pPr>
            <a:r>
              <a:rPr lang="en-IN" dirty="0"/>
              <a:t>Bipolar ablation</a:t>
            </a:r>
          </a:p>
          <a:p>
            <a:pPr marL="0" indent="0">
              <a:buNone/>
            </a:pPr>
            <a:r>
              <a:rPr lang="en-IN" dirty="0"/>
              <a:t>Not done in large scales </a:t>
            </a:r>
            <a:r>
              <a:rPr lang="en-IN" dirty="0">
                <a:sym typeface="Wingdings" panose="05000000000000000000" pitchFamily="2" charset="2"/>
              </a:rPr>
              <a:t> done by highly skilled operators working in high volume centre</a:t>
            </a:r>
            <a:endParaRPr lang="en-IN" dirty="0"/>
          </a:p>
        </p:txBody>
      </p:sp>
      <p:sp>
        <p:nvSpPr>
          <p:cNvPr id="4" name="Picture Placeholder 3">
            <a:extLst>
              <a:ext uri="{FF2B5EF4-FFF2-40B4-BE49-F238E27FC236}">
                <a16:creationId xmlns:a16="http://schemas.microsoft.com/office/drawing/2014/main" id="{8576A9A9-F3FE-BB0D-90AB-9FA7F04BEADA}"/>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C2A594B0-999F-7266-2505-1AD4CF2B2E79}"/>
              </a:ext>
            </a:extLst>
          </p:cNvPr>
          <p:cNvSpPr>
            <a:spLocks noGrp="1"/>
          </p:cNvSpPr>
          <p:nvPr>
            <p:ph type="sldNum" sz="quarter" idx="4"/>
          </p:nvPr>
        </p:nvSpPr>
        <p:spPr/>
        <p:txBody>
          <a:bodyPr/>
          <a:lstStyle/>
          <a:p>
            <a:fld id="{4FAB73BC-B049-4115-A692-8D63A059BFB8}" type="slidenum">
              <a:rPr lang="en-US" noProof="0" smtClean="0"/>
              <a:pPr/>
              <a:t>64</a:t>
            </a:fld>
            <a:endParaRPr lang="en-US" noProof="0" dirty="0"/>
          </a:p>
        </p:txBody>
      </p:sp>
      <p:pic>
        <p:nvPicPr>
          <p:cNvPr id="7" name="Picture Placeholder 5">
            <a:extLst>
              <a:ext uri="{FF2B5EF4-FFF2-40B4-BE49-F238E27FC236}">
                <a16:creationId xmlns:a16="http://schemas.microsoft.com/office/drawing/2014/main" id="{E05FC2A1-A269-A8FE-DEB8-9364677DEEC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8091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892E-28A1-9D2E-18A6-34E2D0D1DFFE}"/>
              </a:ext>
            </a:extLst>
          </p:cNvPr>
          <p:cNvSpPr>
            <a:spLocks noGrp="1"/>
          </p:cNvSpPr>
          <p:nvPr>
            <p:ph type="title"/>
          </p:nvPr>
        </p:nvSpPr>
        <p:spPr/>
        <p:txBody>
          <a:bodyPr/>
          <a:lstStyle/>
          <a:p>
            <a:r>
              <a:rPr lang="en-US" dirty="0"/>
              <a:t>Stabilized patients</a:t>
            </a:r>
            <a:endParaRPr lang="en-IN" dirty="0"/>
          </a:p>
        </p:txBody>
      </p:sp>
      <p:sp>
        <p:nvSpPr>
          <p:cNvPr id="3" name="Content Placeholder 2">
            <a:extLst>
              <a:ext uri="{FF2B5EF4-FFF2-40B4-BE49-F238E27FC236}">
                <a16:creationId xmlns:a16="http://schemas.microsoft.com/office/drawing/2014/main" id="{F0A0476B-CC7D-A0F3-CFD6-7A87F067B3B1}"/>
              </a:ext>
            </a:extLst>
          </p:cNvPr>
          <p:cNvSpPr>
            <a:spLocks noGrp="1"/>
          </p:cNvSpPr>
          <p:nvPr>
            <p:ph sz="quarter" idx="13"/>
          </p:nvPr>
        </p:nvSpPr>
        <p:spPr/>
        <p:txBody>
          <a:bodyPr/>
          <a:lstStyle/>
          <a:p>
            <a:r>
              <a:rPr lang="en-US" dirty="0"/>
              <a:t>Optimization of heart failure drugs</a:t>
            </a:r>
          </a:p>
          <a:p>
            <a:r>
              <a:rPr lang="en-US" dirty="0" err="1"/>
              <a:t>cCAD</a:t>
            </a:r>
            <a:r>
              <a:rPr lang="en-US" dirty="0"/>
              <a:t> </a:t>
            </a:r>
            <a:r>
              <a:rPr lang="en-US" dirty="0">
                <a:sym typeface="Wingdings" panose="05000000000000000000" pitchFamily="2" charset="2"/>
              </a:rPr>
              <a:t> Complete revascularization beneficial</a:t>
            </a:r>
          </a:p>
          <a:p>
            <a:r>
              <a:rPr lang="en-US" dirty="0">
                <a:sym typeface="Wingdings" panose="05000000000000000000" pitchFamily="2" charset="2"/>
              </a:rPr>
              <a:t>Avoid precipitating factors  Like Pro-arrhythmogenic drugs , Alcohols, </a:t>
            </a:r>
            <a:r>
              <a:rPr lang="en-US" dirty="0" err="1">
                <a:sym typeface="Wingdings" panose="05000000000000000000" pitchFamily="2" charset="2"/>
              </a:rPr>
              <a:t>dyselectrolemia</a:t>
            </a:r>
            <a:endParaRPr lang="en-US" dirty="0">
              <a:sym typeface="Wingdings" panose="05000000000000000000" pitchFamily="2" charset="2"/>
            </a:endParaRPr>
          </a:p>
          <a:p>
            <a:endParaRPr lang="en-IN" dirty="0"/>
          </a:p>
        </p:txBody>
      </p:sp>
      <p:sp>
        <p:nvSpPr>
          <p:cNvPr id="4" name="Picture Placeholder 3">
            <a:extLst>
              <a:ext uri="{FF2B5EF4-FFF2-40B4-BE49-F238E27FC236}">
                <a16:creationId xmlns:a16="http://schemas.microsoft.com/office/drawing/2014/main" id="{4C61A152-8598-3735-2F86-9E417C738D1A}"/>
              </a:ext>
            </a:extLst>
          </p:cNvPr>
          <p:cNvSpPr>
            <a:spLocks noGrp="1"/>
          </p:cNvSpPr>
          <p:nvPr>
            <p:ph type="pic" sz="quarter" idx="15"/>
          </p:nvPr>
        </p:nvSpPr>
        <p:spPr/>
      </p:sp>
      <p:sp>
        <p:nvSpPr>
          <p:cNvPr id="5" name="Text Placeholder 4">
            <a:extLst>
              <a:ext uri="{FF2B5EF4-FFF2-40B4-BE49-F238E27FC236}">
                <a16:creationId xmlns:a16="http://schemas.microsoft.com/office/drawing/2014/main" id="{1CCCDAA0-30F0-F549-2EC7-56AFEE691A90}"/>
              </a:ext>
            </a:extLst>
          </p:cNvPr>
          <p:cNvSpPr>
            <a:spLocks noGrp="1"/>
          </p:cNvSpPr>
          <p:nvPr>
            <p:ph type="body" sz="quarter" idx="16"/>
          </p:nvPr>
        </p:nvSpPr>
        <p:spPr/>
        <p:txBody>
          <a:bodyPr/>
          <a:lstStyle/>
          <a:p>
            <a:r>
              <a:rPr lang="en-US" dirty="0"/>
              <a:t>Long term treatment</a:t>
            </a:r>
            <a:endParaRPr lang="en-IN" dirty="0"/>
          </a:p>
        </p:txBody>
      </p:sp>
      <p:sp>
        <p:nvSpPr>
          <p:cNvPr id="6" name="Slide Number Placeholder 5">
            <a:extLst>
              <a:ext uri="{FF2B5EF4-FFF2-40B4-BE49-F238E27FC236}">
                <a16:creationId xmlns:a16="http://schemas.microsoft.com/office/drawing/2014/main" id="{ADBE208C-FD63-1603-C7D3-D2E79814165E}"/>
              </a:ext>
            </a:extLst>
          </p:cNvPr>
          <p:cNvSpPr>
            <a:spLocks noGrp="1"/>
          </p:cNvSpPr>
          <p:nvPr>
            <p:ph type="sldNum" sz="quarter" idx="4"/>
          </p:nvPr>
        </p:nvSpPr>
        <p:spPr/>
        <p:txBody>
          <a:bodyPr/>
          <a:lstStyle/>
          <a:p>
            <a:fld id="{4FAB73BC-B049-4115-A692-8D63A059BFB8}" type="slidenum">
              <a:rPr lang="en-US" noProof="0" smtClean="0"/>
              <a:pPr/>
              <a:t>65</a:t>
            </a:fld>
            <a:endParaRPr lang="en-US" noProof="0" dirty="0"/>
          </a:p>
        </p:txBody>
      </p:sp>
      <p:pic>
        <p:nvPicPr>
          <p:cNvPr id="7" name="Picture Placeholder 5">
            <a:extLst>
              <a:ext uri="{FF2B5EF4-FFF2-40B4-BE49-F238E27FC236}">
                <a16:creationId xmlns:a16="http://schemas.microsoft.com/office/drawing/2014/main" id="{1F82083E-3A8F-BEE1-BA48-CC8FC2EE005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55130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2904-4B00-ECDB-1F5C-B25FDE3B6B85}"/>
              </a:ext>
            </a:extLst>
          </p:cNvPr>
          <p:cNvSpPr>
            <a:spLocks noGrp="1"/>
          </p:cNvSpPr>
          <p:nvPr>
            <p:ph type="title"/>
          </p:nvPr>
        </p:nvSpPr>
        <p:spPr/>
        <p:txBody>
          <a:bodyPr/>
          <a:lstStyle/>
          <a:p>
            <a:r>
              <a:rPr lang="en-US" dirty="0"/>
              <a:t>Stabilized patients</a:t>
            </a:r>
            <a:endParaRPr lang="en-IN" dirty="0"/>
          </a:p>
        </p:txBody>
      </p:sp>
      <p:sp>
        <p:nvSpPr>
          <p:cNvPr id="3" name="Content Placeholder 2">
            <a:extLst>
              <a:ext uri="{FF2B5EF4-FFF2-40B4-BE49-F238E27FC236}">
                <a16:creationId xmlns:a16="http://schemas.microsoft.com/office/drawing/2014/main" id="{3D076682-3AA0-BAC5-ECC8-5354C498F0B8}"/>
              </a:ext>
            </a:extLst>
          </p:cNvPr>
          <p:cNvSpPr>
            <a:spLocks noGrp="1"/>
          </p:cNvSpPr>
          <p:nvPr>
            <p:ph sz="quarter" idx="13"/>
          </p:nvPr>
        </p:nvSpPr>
        <p:spPr/>
        <p:txBody>
          <a:bodyPr/>
          <a:lstStyle/>
          <a:p>
            <a:r>
              <a:rPr lang="en-US" dirty="0"/>
              <a:t>Beta blockers – Corner stone of Treatment</a:t>
            </a:r>
          </a:p>
          <a:p>
            <a:r>
              <a:rPr lang="en-US" dirty="0"/>
              <a:t>Beta blockers + Amiodarone </a:t>
            </a:r>
            <a:r>
              <a:rPr lang="en-US" dirty="0">
                <a:sym typeface="Wingdings" panose="05000000000000000000" pitchFamily="2" charset="2"/>
              </a:rPr>
              <a:t> Reduce VA recurrence and shock; care to be taken of Amio-related side-effects</a:t>
            </a:r>
          </a:p>
          <a:p>
            <a:endParaRPr lang="en-US" dirty="0">
              <a:sym typeface="Wingdings" panose="05000000000000000000" pitchFamily="2" charset="2"/>
            </a:endParaRPr>
          </a:p>
          <a:p>
            <a:r>
              <a:rPr lang="en-US" dirty="0">
                <a:sym typeface="Wingdings" panose="05000000000000000000" pitchFamily="2" charset="2"/>
              </a:rPr>
              <a:t>Some RCTs have shown Amiodarone at discharge was associated with increased mortality</a:t>
            </a:r>
          </a:p>
          <a:p>
            <a:pPr marL="0" indent="0">
              <a:buNone/>
            </a:pPr>
            <a:r>
              <a:rPr lang="en-US" dirty="0">
                <a:sym typeface="Wingdings" panose="05000000000000000000" pitchFamily="2" charset="2"/>
              </a:rPr>
              <a:t>Whether it is directly related to amiodarone or amiodarone is a marker for sicker patients is not clear.</a:t>
            </a:r>
          </a:p>
          <a:p>
            <a:endParaRPr lang="en-IN" dirty="0"/>
          </a:p>
        </p:txBody>
      </p:sp>
      <p:sp>
        <p:nvSpPr>
          <p:cNvPr id="4" name="Picture Placeholder 3">
            <a:extLst>
              <a:ext uri="{FF2B5EF4-FFF2-40B4-BE49-F238E27FC236}">
                <a16:creationId xmlns:a16="http://schemas.microsoft.com/office/drawing/2014/main" id="{9B25B09E-3099-CA96-F63F-503353C3B624}"/>
              </a:ext>
            </a:extLst>
          </p:cNvPr>
          <p:cNvSpPr>
            <a:spLocks noGrp="1"/>
          </p:cNvSpPr>
          <p:nvPr>
            <p:ph type="pic" sz="quarter" idx="15"/>
          </p:nvPr>
        </p:nvSpPr>
        <p:spPr/>
      </p:sp>
      <p:sp>
        <p:nvSpPr>
          <p:cNvPr id="5" name="Text Placeholder 4">
            <a:extLst>
              <a:ext uri="{FF2B5EF4-FFF2-40B4-BE49-F238E27FC236}">
                <a16:creationId xmlns:a16="http://schemas.microsoft.com/office/drawing/2014/main" id="{3E79CA2C-6EC8-FFEB-84A2-8D9F53737490}"/>
              </a:ext>
            </a:extLst>
          </p:cNvPr>
          <p:cNvSpPr>
            <a:spLocks noGrp="1"/>
          </p:cNvSpPr>
          <p:nvPr>
            <p:ph type="body" sz="quarter" idx="16"/>
          </p:nvPr>
        </p:nvSpPr>
        <p:spPr/>
        <p:txBody>
          <a:bodyPr/>
          <a:lstStyle/>
          <a:p>
            <a:r>
              <a:rPr lang="en-US" dirty="0"/>
              <a:t>Anti arrhythmic drugs in SHD</a:t>
            </a:r>
            <a:endParaRPr lang="en-IN" dirty="0"/>
          </a:p>
        </p:txBody>
      </p:sp>
      <p:sp>
        <p:nvSpPr>
          <p:cNvPr id="6" name="Slide Number Placeholder 5">
            <a:extLst>
              <a:ext uri="{FF2B5EF4-FFF2-40B4-BE49-F238E27FC236}">
                <a16:creationId xmlns:a16="http://schemas.microsoft.com/office/drawing/2014/main" id="{FC8A7148-D7CD-F011-AED1-4111B2AD32DC}"/>
              </a:ext>
            </a:extLst>
          </p:cNvPr>
          <p:cNvSpPr>
            <a:spLocks noGrp="1"/>
          </p:cNvSpPr>
          <p:nvPr>
            <p:ph type="sldNum" sz="quarter" idx="4"/>
          </p:nvPr>
        </p:nvSpPr>
        <p:spPr/>
        <p:txBody>
          <a:bodyPr/>
          <a:lstStyle/>
          <a:p>
            <a:fld id="{4FAB73BC-B049-4115-A692-8D63A059BFB8}" type="slidenum">
              <a:rPr lang="en-US" noProof="0" smtClean="0"/>
              <a:pPr/>
              <a:t>66</a:t>
            </a:fld>
            <a:endParaRPr lang="en-US" noProof="0" dirty="0"/>
          </a:p>
        </p:txBody>
      </p:sp>
      <p:pic>
        <p:nvPicPr>
          <p:cNvPr id="7" name="Picture Placeholder 5">
            <a:extLst>
              <a:ext uri="{FF2B5EF4-FFF2-40B4-BE49-F238E27FC236}">
                <a16:creationId xmlns:a16="http://schemas.microsoft.com/office/drawing/2014/main" id="{A1F46166-9EAA-2837-8B8B-291BF07A2CD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15420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099211-15C8-B30B-B6D7-AA40DC7D6F5E}"/>
              </a:ext>
            </a:extLst>
          </p:cNvPr>
          <p:cNvSpPr>
            <a:spLocks noGrp="1"/>
          </p:cNvSpPr>
          <p:nvPr>
            <p:ph sz="quarter" idx="13"/>
          </p:nvPr>
        </p:nvSpPr>
        <p:spPr>
          <a:xfrm>
            <a:off x="119336" y="1268760"/>
            <a:ext cx="6115284" cy="4392488"/>
          </a:xfrm>
        </p:spPr>
        <p:txBody>
          <a:bodyPr>
            <a:normAutofit/>
          </a:bodyPr>
          <a:lstStyle/>
          <a:p>
            <a:pPr marL="0" indent="0">
              <a:buNone/>
            </a:pPr>
            <a:r>
              <a:rPr lang="en-US" sz="2800" b="1" dirty="0">
                <a:solidFill>
                  <a:schemeClr val="accent1"/>
                </a:solidFill>
                <a:latin typeface="Aptos" panose="020B0004020202020204" pitchFamily="34" charset="0"/>
              </a:rPr>
              <a:t>Sotalol </a:t>
            </a:r>
          </a:p>
          <a:p>
            <a:pPr marL="0" indent="0">
              <a:buNone/>
            </a:pPr>
            <a:endParaRPr lang="en-US" sz="2800" b="1" dirty="0">
              <a:latin typeface="Aptos" panose="020B0004020202020204" pitchFamily="34" charset="0"/>
            </a:endParaRPr>
          </a:p>
          <a:p>
            <a:pPr marL="0" indent="0">
              <a:buNone/>
            </a:pPr>
            <a:r>
              <a:rPr lang="en-US" dirty="0">
                <a:latin typeface="Aptos" panose="020B0004020202020204" pitchFamily="34" charset="0"/>
                <a:sym typeface="Wingdings" panose="05000000000000000000" pitchFamily="2" charset="2"/>
              </a:rPr>
              <a:t>Lower dose - Beta blocker ; Higher dose – Class III effect</a:t>
            </a:r>
          </a:p>
          <a:p>
            <a:pPr marL="0" indent="0">
              <a:buNone/>
            </a:pPr>
            <a:endParaRPr lang="en-US" dirty="0">
              <a:latin typeface="Aptos" panose="020B0004020202020204" pitchFamily="34" charset="0"/>
              <a:sym typeface="Wingdings" panose="05000000000000000000" pitchFamily="2" charset="2"/>
            </a:endParaRPr>
          </a:p>
          <a:p>
            <a:pPr marL="0" indent="0">
              <a:buNone/>
            </a:pPr>
            <a:r>
              <a:rPr lang="en-US" dirty="0">
                <a:latin typeface="Aptos" panose="020B0004020202020204" pitchFamily="34" charset="0"/>
                <a:sym typeface="Wingdings" panose="05000000000000000000" pitchFamily="2" charset="2"/>
              </a:rPr>
              <a:t>Negative inotropic effect</a:t>
            </a:r>
          </a:p>
          <a:p>
            <a:pPr marL="0" indent="0">
              <a:buNone/>
            </a:pPr>
            <a:r>
              <a:rPr lang="en-US" dirty="0">
                <a:latin typeface="Aptos" panose="020B0004020202020204" pitchFamily="34" charset="0"/>
                <a:sym typeface="Wingdings" panose="05000000000000000000" pitchFamily="2" charset="2"/>
              </a:rPr>
              <a:t>QTc prolongation - </a:t>
            </a:r>
            <a:r>
              <a:rPr lang="en-US" dirty="0" err="1">
                <a:latin typeface="Aptos" panose="020B0004020202020204" pitchFamily="34" charset="0"/>
                <a:sym typeface="Wingdings" panose="05000000000000000000" pitchFamily="2" charset="2"/>
              </a:rPr>
              <a:t>TdP</a:t>
            </a:r>
            <a:endParaRPr lang="en-US" dirty="0">
              <a:latin typeface="Aptos" panose="020B0004020202020204" pitchFamily="34" charset="0"/>
              <a:sym typeface="Wingdings" panose="05000000000000000000" pitchFamily="2" charset="2"/>
            </a:endParaRPr>
          </a:p>
          <a:p>
            <a:pPr marL="0" indent="0">
              <a:buNone/>
            </a:pPr>
            <a:endParaRPr lang="en-US" dirty="0">
              <a:latin typeface="Aptos" panose="020B0004020202020204" pitchFamily="34" charset="0"/>
              <a:sym typeface="Wingdings" panose="05000000000000000000" pitchFamily="2" charset="2"/>
            </a:endParaRPr>
          </a:p>
          <a:p>
            <a:pPr marL="0" indent="0">
              <a:buNone/>
            </a:pPr>
            <a:r>
              <a:rPr lang="en-US" dirty="0">
                <a:latin typeface="Aptos" panose="020B0004020202020204" pitchFamily="34" charset="0"/>
                <a:sym typeface="Wingdings" panose="05000000000000000000" pitchFamily="2" charset="2"/>
              </a:rPr>
              <a:t>Optic trial – Sotalol &gt;&gt; Betablocker in reducing the risk of ICD shocks  </a:t>
            </a:r>
            <a:endParaRPr lang="en-IN" dirty="0">
              <a:latin typeface="Aptos" panose="020B0004020202020204" pitchFamily="34" charset="0"/>
            </a:endParaRPr>
          </a:p>
        </p:txBody>
      </p:sp>
      <p:sp>
        <p:nvSpPr>
          <p:cNvPr id="4" name="Picture Placeholder 3">
            <a:extLst>
              <a:ext uri="{FF2B5EF4-FFF2-40B4-BE49-F238E27FC236}">
                <a16:creationId xmlns:a16="http://schemas.microsoft.com/office/drawing/2014/main" id="{165B0FEA-034C-3ACA-BF3F-05936953E1A3}"/>
              </a:ext>
            </a:extLst>
          </p:cNvPr>
          <p:cNvSpPr>
            <a:spLocks noGrp="1"/>
          </p:cNvSpPr>
          <p:nvPr>
            <p:ph type="pic" sz="quarter" idx="15"/>
          </p:nvPr>
        </p:nvSpPr>
        <p:spPr/>
      </p:sp>
      <p:sp>
        <p:nvSpPr>
          <p:cNvPr id="6" name="Slide Number Placeholder 5">
            <a:extLst>
              <a:ext uri="{FF2B5EF4-FFF2-40B4-BE49-F238E27FC236}">
                <a16:creationId xmlns:a16="http://schemas.microsoft.com/office/drawing/2014/main" id="{944FFE07-4CFF-7925-FA59-1F2AC9AB9D7C}"/>
              </a:ext>
            </a:extLst>
          </p:cNvPr>
          <p:cNvSpPr>
            <a:spLocks noGrp="1"/>
          </p:cNvSpPr>
          <p:nvPr>
            <p:ph type="sldNum" sz="quarter" idx="4"/>
          </p:nvPr>
        </p:nvSpPr>
        <p:spPr/>
        <p:txBody>
          <a:bodyPr/>
          <a:lstStyle/>
          <a:p>
            <a:fld id="{4FAB73BC-B049-4115-A692-8D63A059BFB8}" type="slidenum">
              <a:rPr lang="en-US" noProof="0" smtClean="0"/>
              <a:pPr/>
              <a:t>67</a:t>
            </a:fld>
            <a:endParaRPr lang="en-US" noProof="0" dirty="0"/>
          </a:p>
        </p:txBody>
      </p:sp>
      <p:sp>
        <p:nvSpPr>
          <p:cNvPr id="7" name="TextBox 6">
            <a:extLst>
              <a:ext uri="{FF2B5EF4-FFF2-40B4-BE49-F238E27FC236}">
                <a16:creationId xmlns:a16="http://schemas.microsoft.com/office/drawing/2014/main" id="{78243538-E7F1-E7F1-6889-F5F4A342037E}"/>
              </a:ext>
            </a:extLst>
          </p:cNvPr>
          <p:cNvSpPr txBox="1"/>
          <p:nvPr/>
        </p:nvSpPr>
        <p:spPr>
          <a:xfrm>
            <a:off x="6816080" y="1268760"/>
            <a:ext cx="4243075" cy="4247317"/>
          </a:xfrm>
          <a:prstGeom prst="rect">
            <a:avLst/>
          </a:prstGeom>
          <a:noFill/>
        </p:spPr>
        <p:txBody>
          <a:bodyPr wrap="square" rtlCol="0">
            <a:spAutoFit/>
          </a:bodyPr>
          <a:lstStyle/>
          <a:p>
            <a:r>
              <a:rPr lang="en-US" b="1" dirty="0">
                <a:solidFill>
                  <a:schemeClr val="accent1"/>
                </a:solidFill>
                <a:latin typeface="Aptos" panose="020B0004020202020204" pitchFamily="34" charset="0"/>
              </a:rPr>
              <a:t>Mexiletine</a:t>
            </a:r>
          </a:p>
          <a:p>
            <a:endParaRPr lang="en-US" dirty="0">
              <a:latin typeface="Aptos" panose="020B0004020202020204" pitchFamily="34" charset="0"/>
            </a:endParaRPr>
          </a:p>
          <a:p>
            <a:r>
              <a:rPr lang="en-US" dirty="0">
                <a:latin typeface="Aptos" panose="020B0004020202020204" pitchFamily="34" charset="0"/>
              </a:rPr>
              <a:t>High Bioavailability – oral administration</a:t>
            </a:r>
          </a:p>
          <a:p>
            <a:endParaRPr lang="en-US" dirty="0">
              <a:latin typeface="Aptos" panose="020B0004020202020204" pitchFamily="34" charset="0"/>
            </a:endParaRPr>
          </a:p>
          <a:p>
            <a:r>
              <a:rPr lang="en-US" dirty="0">
                <a:latin typeface="Aptos" panose="020B0004020202020204" pitchFamily="34" charset="0"/>
              </a:rPr>
              <a:t>Blocks rapid sodium channels</a:t>
            </a:r>
          </a:p>
          <a:p>
            <a:endParaRPr lang="en-US" dirty="0">
              <a:latin typeface="Aptos" panose="020B0004020202020204" pitchFamily="34" charset="0"/>
            </a:endParaRPr>
          </a:p>
          <a:p>
            <a:r>
              <a:rPr lang="en-US" dirty="0">
                <a:latin typeface="Aptos" panose="020B0004020202020204" pitchFamily="34" charset="0"/>
              </a:rPr>
              <a:t>Adjunctive to amiodarone to prevent VA in Amiodarone inefficacy or intolerable Side effects</a:t>
            </a:r>
          </a:p>
          <a:p>
            <a:endParaRPr lang="en-US" dirty="0">
              <a:latin typeface="Aptos" panose="020B0004020202020204" pitchFamily="34" charset="0"/>
            </a:endParaRPr>
          </a:p>
          <a:p>
            <a:r>
              <a:rPr lang="en-US" dirty="0">
                <a:latin typeface="Aptos" panose="020B0004020202020204" pitchFamily="34" charset="0"/>
              </a:rPr>
              <a:t>Rapid loading </a:t>
            </a:r>
            <a:r>
              <a:rPr lang="en-US" dirty="0">
                <a:latin typeface="Aptos" panose="020B0004020202020204" pitchFamily="34" charset="0"/>
                <a:sym typeface="Wingdings" panose="05000000000000000000" pitchFamily="2" charset="2"/>
              </a:rPr>
              <a:t>Precipitate Heart failure decompensation in Severe LV</a:t>
            </a:r>
            <a:r>
              <a:rPr lang="en-IN" dirty="0">
                <a:latin typeface="Aptos" panose="020B0004020202020204" pitchFamily="34" charset="0"/>
                <a:sym typeface="Wingdings" panose="05000000000000000000" pitchFamily="2" charset="2"/>
              </a:rPr>
              <a:t> Dysfunction</a:t>
            </a:r>
          </a:p>
          <a:p>
            <a:endParaRPr lang="en-IN" dirty="0">
              <a:latin typeface="Aptos" panose="020B0004020202020204" pitchFamily="34" charset="0"/>
              <a:sym typeface="Wingdings" panose="05000000000000000000" pitchFamily="2" charset="2"/>
            </a:endParaRPr>
          </a:p>
          <a:p>
            <a:r>
              <a:rPr lang="en-US" dirty="0">
                <a:latin typeface="Aptos" panose="020B0004020202020204" pitchFamily="34" charset="0"/>
                <a:sym typeface="Wingdings" panose="05000000000000000000" pitchFamily="2" charset="2"/>
              </a:rPr>
              <a:t>Increases DF threshold</a:t>
            </a:r>
          </a:p>
        </p:txBody>
      </p:sp>
      <p:pic>
        <p:nvPicPr>
          <p:cNvPr id="8" name="Picture Placeholder 5">
            <a:extLst>
              <a:ext uri="{FF2B5EF4-FFF2-40B4-BE49-F238E27FC236}">
                <a16:creationId xmlns:a16="http://schemas.microsoft.com/office/drawing/2014/main" id="{213D75A9-9F51-CE6D-B5CB-968D5B32CC4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62876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41B9A6-B4E7-97D7-E87A-E87E65E9DB9B}"/>
              </a:ext>
            </a:extLst>
          </p:cNvPr>
          <p:cNvSpPr>
            <a:spLocks noGrp="1"/>
          </p:cNvSpPr>
          <p:nvPr>
            <p:ph type="title"/>
          </p:nvPr>
        </p:nvSpPr>
        <p:spPr/>
        <p:txBody>
          <a:bodyPr/>
          <a:lstStyle/>
          <a:p>
            <a:endParaRPr lang="en-IN"/>
          </a:p>
        </p:txBody>
      </p:sp>
      <p:sp>
        <p:nvSpPr>
          <p:cNvPr id="8" name="Content Placeholder 7">
            <a:extLst>
              <a:ext uri="{FF2B5EF4-FFF2-40B4-BE49-F238E27FC236}">
                <a16:creationId xmlns:a16="http://schemas.microsoft.com/office/drawing/2014/main" id="{FDCA9B64-E4E1-F01C-D8D0-9A420B6E89BC}"/>
              </a:ext>
            </a:extLst>
          </p:cNvPr>
          <p:cNvSpPr>
            <a:spLocks noGrp="1"/>
          </p:cNvSpPr>
          <p:nvPr>
            <p:ph sz="quarter" idx="13"/>
          </p:nvPr>
        </p:nvSpPr>
        <p:spPr>
          <a:xfrm>
            <a:off x="479376" y="2784833"/>
            <a:ext cx="3474720" cy="1884265"/>
          </a:xfrm>
        </p:spPr>
        <p:txBody>
          <a:bodyPr>
            <a:normAutofit/>
          </a:bodyPr>
          <a:lstStyle/>
          <a:p>
            <a:r>
              <a:rPr lang="en-US" dirty="0"/>
              <a:t>Class IA AAD</a:t>
            </a:r>
          </a:p>
          <a:p>
            <a:r>
              <a:rPr lang="en-US" dirty="0"/>
              <a:t>Reduced ICD therapies in patients with VT refractory to other AADs</a:t>
            </a:r>
          </a:p>
          <a:p>
            <a:r>
              <a:rPr lang="en-US" dirty="0"/>
              <a:t>S.E., Drug Induced Lupus </a:t>
            </a:r>
            <a:endParaRPr lang="en-IN" dirty="0"/>
          </a:p>
        </p:txBody>
      </p:sp>
      <p:sp>
        <p:nvSpPr>
          <p:cNvPr id="9" name="Text Placeholder 8">
            <a:extLst>
              <a:ext uri="{FF2B5EF4-FFF2-40B4-BE49-F238E27FC236}">
                <a16:creationId xmlns:a16="http://schemas.microsoft.com/office/drawing/2014/main" id="{5FDBA3F8-750C-20E6-F604-789BEAF48E54}"/>
              </a:ext>
            </a:extLst>
          </p:cNvPr>
          <p:cNvSpPr>
            <a:spLocks noGrp="1"/>
          </p:cNvSpPr>
          <p:nvPr>
            <p:ph type="body" sz="quarter" idx="16"/>
          </p:nvPr>
        </p:nvSpPr>
        <p:spPr>
          <a:xfrm>
            <a:off x="548640" y="1998329"/>
            <a:ext cx="3474720" cy="424732"/>
          </a:xfrm>
        </p:spPr>
        <p:txBody>
          <a:bodyPr/>
          <a:lstStyle/>
          <a:p>
            <a:r>
              <a:rPr lang="en-US" dirty="0"/>
              <a:t>Procainamide</a:t>
            </a:r>
            <a:endParaRPr lang="en-IN" dirty="0"/>
          </a:p>
        </p:txBody>
      </p:sp>
      <p:sp>
        <p:nvSpPr>
          <p:cNvPr id="10" name="Content Placeholder 9">
            <a:extLst>
              <a:ext uri="{FF2B5EF4-FFF2-40B4-BE49-F238E27FC236}">
                <a16:creationId xmlns:a16="http://schemas.microsoft.com/office/drawing/2014/main" id="{E05CEE44-E825-11D0-50D3-41D9C79817CC}"/>
              </a:ext>
            </a:extLst>
          </p:cNvPr>
          <p:cNvSpPr>
            <a:spLocks noGrp="1"/>
          </p:cNvSpPr>
          <p:nvPr>
            <p:ph sz="quarter" idx="19"/>
          </p:nvPr>
        </p:nvSpPr>
        <p:spPr>
          <a:xfrm>
            <a:off x="4213860" y="2699233"/>
            <a:ext cx="3474720" cy="1884265"/>
          </a:xfrm>
        </p:spPr>
        <p:txBody>
          <a:bodyPr/>
          <a:lstStyle/>
          <a:p>
            <a:r>
              <a:rPr lang="en-US" dirty="0"/>
              <a:t>Suppressing PVC induced PVT and VF in sub acute phases of MI ( but also after revascularization: CABG and PCI ) and in pts without SHD.</a:t>
            </a:r>
          </a:p>
          <a:p>
            <a:endParaRPr lang="en-IN" dirty="0"/>
          </a:p>
        </p:txBody>
      </p:sp>
      <p:sp>
        <p:nvSpPr>
          <p:cNvPr id="11" name="Text Placeholder 10">
            <a:extLst>
              <a:ext uri="{FF2B5EF4-FFF2-40B4-BE49-F238E27FC236}">
                <a16:creationId xmlns:a16="http://schemas.microsoft.com/office/drawing/2014/main" id="{172E8327-BAEC-A966-DC78-FEF443EE6565}"/>
              </a:ext>
            </a:extLst>
          </p:cNvPr>
          <p:cNvSpPr>
            <a:spLocks noGrp="1"/>
          </p:cNvSpPr>
          <p:nvPr>
            <p:ph type="body" sz="quarter" idx="20"/>
          </p:nvPr>
        </p:nvSpPr>
        <p:spPr>
          <a:xfrm>
            <a:off x="4332992" y="1998329"/>
            <a:ext cx="3474720" cy="424732"/>
          </a:xfrm>
        </p:spPr>
        <p:txBody>
          <a:bodyPr/>
          <a:lstStyle/>
          <a:p>
            <a:r>
              <a:rPr lang="en-US" dirty="0"/>
              <a:t>Quinidine</a:t>
            </a:r>
            <a:endParaRPr lang="en-IN" dirty="0"/>
          </a:p>
        </p:txBody>
      </p:sp>
      <p:sp>
        <p:nvSpPr>
          <p:cNvPr id="14" name="Content Placeholder 13">
            <a:extLst>
              <a:ext uri="{FF2B5EF4-FFF2-40B4-BE49-F238E27FC236}">
                <a16:creationId xmlns:a16="http://schemas.microsoft.com/office/drawing/2014/main" id="{5C2B8DB2-7342-52E5-2203-A06D7628AEC6}"/>
              </a:ext>
            </a:extLst>
          </p:cNvPr>
          <p:cNvSpPr>
            <a:spLocks noGrp="1"/>
          </p:cNvSpPr>
          <p:nvPr>
            <p:ph sz="quarter" idx="23"/>
          </p:nvPr>
        </p:nvSpPr>
        <p:spPr>
          <a:xfrm>
            <a:off x="8040216" y="2691097"/>
            <a:ext cx="3474720" cy="2754127"/>
          </a:xfrm>
        </p:spPr>
        <p:txBody>
          <a:bodyPr>
            <a:normAutofit fontScale="92500" lnSpcReduction="10000"/>
          </a:bodyPr>
          <a:lstStyle/>
          <a:p>
            <a:r>
              <a:rPr lang="en-US" dirty="0"/>
              <a:t>Flecainide + Betablocker/ Sotalol </a:t>
            </a:r>
            <a:r>
              <a:rPr lang="en-US" dirty="0">
                <a:sym typeface="Wingdings" panose="05000000000000000000" pitchFamily="2" charset="2"/>
              </a:rPr>
              <a:t> used in ARVC VT refractory to single AAD or ablation</a:t>
            </a:r>
          </a:p>
          <a:p>
            <a:r>
              <a:rPr lang="en-US" dirty="0"/>
              <a:t>Not used in structural heart disease</a:t>
            </a:r>
          </a:p>
          <a:p>
            <a:r>
              <a:rPr lang="en-US" dirty="0">
                <a:sym typeface="Wingdings" panose="05000000000000000000" pitchFamily="2" charset="2"/>
              </a:rPr>
              <a:t>Caution in patients with ARVC due to Myocardial depression and Rt heart (and left) failure.</a:t>
            </a:r>
          </a:p>
          <a:p>
            <a:endParaRPr lang="en-US" dirty="0">
              <a:sym typeface="Wingdings" panose="05000000000000000000" pitchFamily="2" charset="2"/>
            </a:endParaRPr>
          </a:p>
          <a:p>
            <a:pPr marL="0" indent="0">
              <a:buNone/>
            </a:pPr>
            <a:endParaRPr lang="en-US" dirty="0"/>
          </a:p>
        </p:txBody>
      </p:sp>
      <p:sp>
        <p:nvSpPr>
          <p:cNvPr id="15" name="Text Placeholder 14">
            <a:extLst>
              <a:ext uri="{FF2B5EF4-FFF2-40B4-BE49-F238E27FC236}">
                <a16:creationId xmlns:a16="http://schemas.microsoft.com/office/drawing/2014/main" id="{DB658134-654D-A02B-FD3F-E12F88218902}"/>
              </a:ext>
            </a:extLst>
          </p:cNvPr>
          <p:cNvSpPr>
            <a:spLocks noGrp="1"/>
          </p:cNvSpPr>
          <p:nvPr>
            <p:ph type="body" sz="quarter" idx="24"/>
          </p:nvPr>
        </p:nvSpPr>
        <p:spPr>
          <a:xfrm>
            <a:off x="8117344" y="1998329"/>
            <a:ext cx="3474720" cy="424732"/>
          </a:xfrm>
        </p:spPr>
        <p:txBody>
          <a:bodyPr/>
          <a:lstStyle/>
          <a:p>
            <a:r>
              <a:rPr lang="en-US" dirty="0"/>
              <a:t>Flecainide</a:t>
            </a:r>
            <a:endParaRPr lang="en-IN" dirty="0"/>
          </a:p>
        </p:txBody>
      </p:sp>
      <p:sp>
        <p:nvSpPr>
          <p:cNvPr id="6" name="Slide Number Placeholder 5">
            <a:extLst>
              <a:ext uri="{FF2B5EF4-FFF2-40B4-BE49-F238E27FC236}">
                <a16:creationId xmlns:a16="http://schemas.microsoft.com/office/drawing/2014/main" id="{C04DABEE-FD6F-A3C9-575A-7FDA83821407}"/>
              </a:ext>
            </a:extLst>
          </p:cNvPr>
          <p:cNvSpPr>
            <a:spLocks noGrp="1"/>
          </p:cNvSpPr>
          <p:nvPr>
            <p:ph type="sldNum" sz="quarter" idx="4"/>
          </p:nvPr>
        </p:nvSpPr>
        <p:spPr/>
        <p:txBody>
          <a:bodyPr/>
          <a:lstStyle/>
          <a:p>
            <a:fld id="{4FAB73BC-B049-4115-A692-8D63A059BFB8}" type="slidenum">
              <a:rPr lang="en-US" noProof="0" smtClean="0"/>
              <a:pPr/>
              <a:t>68</a:t>
            </a:fld>
            <a:endParaRPr lang="en-US" noProof="0" dirty="0"/>
          </a:p>
        </p:txBody>
      </p:sp>
      <p:pic>
        <p:nvPicPr>
          <p:cNvPr id="2" name="Picture Placeholder 5">
            <a:extLst>
              <a:ext uri="{FF2B5EF4-FFF2-40B4-BE49-F238E27FC236}">
                <a16:creationId xmlns:a16="http://schemas.microsoft.com/office/drawing/2014/main" id="{462983F1-5023-031B-5B5C-CEE730AC1C1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29045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DD9AB-38DB-F57C-D9DD-3627D7838F4B}"/>
              </a:ext>
            </a:extLst>
          </p:cNvPr>
          <p:cNvSpPr>
            <a:spLocks noGrp="1"/>
          </p:cNvSpPr>
          <p:nvPr>
            <p:ph type="title"/>
          </p:nvPr>
        </p:nvSpPr>
        <p:spPr/>
        <p:txBody>
          <a:bodyPr/>
          <a:lstStyle/>
          <a:p>
            <a:r>
              <a:rPr lang="en-US" dirty="0"/>
              <a:t>CHRONIC PHARMACOTHERAPY </a:t>
            </a:r>
            <a:endParaRPr lang="en-IN" dirty="0"/>
          </a:p>
        </p:txBody>
      </p:sp>
      <p:sp>
        <p:nvSpPr>
          <p:cNvPr id="3" name="Content Placeholder 2">
            <a:extLst>
              <a:ext uri="{FF2B5EF4-FFF2-40B4-BE49-F238E27FC236}">
                <a16:creationId xmlns:a16="http://schemas.microsoft.com/office/drawing/2014/main" id="{5C565794-0E57-C464-49BD-D57AD4BEEAB2}"/>
              </a:ext>
            </a:extLst>
          </p:cNvPr>
          <p:cNvSpPr>
            <a:spLocks noGrp="1"/>
          </p:cNvSpPr>
          <p:nvPr>
            <p:ph sz="quarter" idx="13"/>
          </p:nvPr>
        </p:nvSpPr>
        <p:spPr/>
        <p:txBody>
          <a:bodyPr/>
          <a:lstStyle/>
          <a:p>
            <a:r>
              <a:rPr lang="en-US" dirty="0"/>
              <a:t>Beta blockers in LQTS – Non selective agents ( Nadolol , Propranolol)</a:t>
            </a:r>
          </a:p>
          <a:p>
            <a:r>
              <a:rPr lang="en-IN" dirty="0" err="1"/>
              <a:t>Mexilitine</a:t>
            </a:r>
            <a:r>
              <a:rPr lang="en-IN" dirty="0"/>
              <a:t> or Ranolazine </a:t>
            </a:r>
            <a:r>
              <a:rPr lang="en-IN" dirty="0">
                <a:sym typeface="Wingdings" panose="05000000000000000000" pitchFamily="2" charset="2"/>
              </a:rPr>
              <a:t> LQTS3</a:t>
            </a:r>
          </a:p>
          <a:p>
            <a:r>
              <a:rPr lang="en-IN" dirty="0" err="1">
                <a:sym typeface="Wingdings" panose="05000000000000000000" pitchFamily="2" charset="2"/>
              </a:rPr>
              <a:t>BrS</a:t>
            </a:r>
            <a:r>
              <a:rPr lang="en-IN" dirty="0">
                <a:sym typeface="Wingdings" panose="05000000000000000000" pitchFamily="2" charset="2"/>
              </a:rPr>
              <a:t>  Quinidine ( starting dose- 250-300mg bid)</a:t>
            </a:r>
          </a:p>
          <a:p>
            <a:r>
              <a:rPr lang="en-IN" dirty="0">
                <a:sym typeface="Wingdings" panose="05000000000000000000" pitchFamily="2" charset="2"/>
              </a:rPr>
              <a:t>CPVT  BBs </a:t>
            </a:r>
            <a:r>
              <a:rPr lang="en-IN" u="sng" dirty="0">
                <a:sym typeface="Wingdings" panose="05000000000000000000" pitchFamily="2" charset="2"/>
              </a:rPr>
              <a:t>+</a:t>
            </a:r>
            <a:r>
              <a:rPr lang="en-IN" dirty="0">
                <a:sym typeface="Wingdings" panose="05000000000000000000" pitchFamily="2" charset="2"/>
              </a:rPr>
              <a:t> Flecainide   LCSD</a:t>
            </a:r>
          </a:p>
          <a:p>
            <a:r>
              <a:rPr lang="en-IN" dirty="0">
                <a:sym typeface="Wingdings" panose="05000000000000000000" pitchFamily="2" charset="2"/>
              </a:rPr>
              <a:t>ERS and IVF  quinidine</a:t>
            </a:r>
          </a:p>
          <a:p>
            <a:endParaRPr lang="en-IN" dirty="0">
              <a:sym typeface="Wingdings" panose="05000000000000000000" pitchFamily="2" charset="2"/>
            </a:endParaRPr>
          </a:p>
          <a:p>
            <a:endParaRPr lang="en-IN" dirty="0"/>
          </a:p>
        </p:txBody>
      </p:sp>
      <p:sp>
        <p:nvSpPr>
          <p:cNvPr id="4" name="Picture Placeholder 3">
            <a:extLst>
              <a:ext uri="{FF2B5EF4-FFF2-40B4-BE49-F238E27FC236}">
                <a16:creationId xmlns:a16="http://schemas.microsoft.com/office/drawing/2014/main" id="{2440577B-F423-DA3D-1DDB-483D80BD7C5A}"/>
              </a:ext>
            </a:extLst>
          </p:cNvPr>
          <p:cNvSpPr>
            <a:spLocks noGrp="1"/>
          </p:cNvSpPr>
          <p:nvPr>
            <p:ph type="pic" sz="quarter" idx="15"/>
          </p:nvPr>
        </p:nvSpPr>
        <p:spPr/>
      </p:sp>
      <p:sp>
        <p:nvSpPr>
          <p:cNvPr id="5" name="Text Placeholder 4">
            <a:extLst>
              <a:ext uri="{FF2B5EF4-FFF2-40B4-BE49-F238E27FC236}">
                <a16:creationId xmlns:a16="http://schemas.microsoft.com/office/drawing/2014/main" id="{B1F911E3-0923-C95E-AA75-7F3ED684BEC9}"/>
              </a:ext>
            </a:extLst>
          </p:cNvPr>
          <p:cNvSpPr>
            <a:spLocks noGrp="1"/>
          </p:cNvSpPr>
          <p:nvPr>
            <p:ph type="body" sz="quarter" idx="16"/>
          </p:nvPr>
        </p:nvSpPr>
        <p:spPr/>
        <p:txBody>
          <a:bodyPr/>
          <a:lstStyle/>
          <a:p>
            <a:r>
              <a:rPr lang="en-US" dirty="0"/>
              <a:t>PRIMARY ELECTRICAL DISEASE</a:t>
            </a:r>
            <a:endParaRPr lang="en-IN" dirty="0"/>
          </a:p>
        </p:txBody>
      </p:sp>
      <p:sp>
        <p:nvSpPr>
          <p:cNvPr id="6" name="Slide Number Placeholder 5">
            <a:extLst>
              <a:ext uri="{FF2B5EF4-FFF2-40B4-BE49-F238E27FC236}">
                <a16:creationId xmlns:a16="http://schemas.microsoft.com/office/drawing/2014/main" id="{215507FD-47E0-E5BA-AFB8-0F23FB4604F5}"/>
              </a:ext>
            </a:extLst>
          </p:cNvPr>
          <p:cNvSpPr>
            <a:spLocks noGrp="1"/>
          </p:cNvSpPr>
          <p:nvPr>
            <p:ph type="sldNum" sz="quarter" idx="4"/>
          </p:nvPr>
        </p:nvSpPr>
        <p:spPr/>
        <p:txBody>
          <a:bodyPr/>
          <a:lstStyle/>
          <a:p>
            <a:fld id="{4FAB73BC-B049-4115-A692-8D63A059BFB8}" type="slidenum">
              <a:rPr lang="en-US" noProof="0" smtClean="0"/>
              <a:pPr/>
              <a:t>69</a:t>
            </a:fld>
            <a:endParaRPr lang="en-US" noProof="0" dirty="0"/>
          </a:p>
        </p:txBody>
      </p:sp>
      <p:pic>
        <p:nvPicPr>
          <p:cNvPr id="7" name="Picture Placeholder 5">
            <a:extLst>
              <a:ext uri="{FF2B5EF4-FFF2-40B4-BE49-F238E27FC236}">
                <a16:creationId xmlns:a16="http://schemas.microsoft.com/office/drawing/2014/main" id="{9789A5FC-4EB3-9830-0068-E3319241EE6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6682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64BA65-2562-7B09-B7E6-8CE2AA8D41D3}"/>
              </a:ext>
            </a:extLst>
          </p:cNvPr>
          <p:cNvSpPr>
            <a:spLocks noGrp="1"/>
          </p:cNvSpPr>
          <p:nvPr>
            <p:ph type="title"/>
          </p:nvPr>
        </p:nvSpPr>
        <p:spPr>
          <a:xfrm>
            <a:off x="548944" y="582252"/>
            <a:ext cx="5760640" cy="707886"/>
          </a:xfrm>
        </p:spPr>
        <p:txBody>
          <a:bodyPr/>
          <a:lstStyle/>
          <a:p>
            <a:r>
              <a:rPr lang="en-US" dirty="0"/>
              <a:t>Pathophysiological aspects</a:t>
            </a:r>
            <a:endParaRPr lang="en-IN" dirty="0"/>
          </a:p>
        </p:txBody>
      </p:sp>
      <p:sp>
        <p:nvSpPr>
          <p:cNvPr id="9" name="Content Placeholder 8">
            <a:extLst>
              <a:ext uri="{FF2B5EF4-FFF2-40B4-BE49-F238E27FC236}">
                <a16:creationId xmlns:a16="http://schemas.microsoft.com/office/drawing/2014/main" id="{80432FEF-B0A1-3510-FC32-6ACDB052C9AA}"/>
              </a:ext>
            </a:extLst>
          </p:cNvPr>
          <p:cNvSpPr>
            <a:spLocks noGrp="1"/>
          </p:cNvSpPr>
          <p:nvPr>
            <p:ph sz="quarter" idx="13"/>
          </p:nvPr>
        </p:nvSpPr>
        <p:spPr>
          <a:xfrm>
            <a:off x="5562600" y="2423061"/>
            <a:ext cx="5901458" cy="3814251"/>
          </a:xfrm>
        </p:spPr>
        <p:txBody>
          <a:bodyPr>
            <a:normAutofit/>
          </a:bodyPr>
          <a:lstStyle/>
          <a:p>
            <a:pPr marL="0" indent="0">
              <a:buNone/>
            </a:pPr>
            <a:endParaRPr lang="en-IN" sz="2400" dirty="0"/>
          </a:p>
        </p:txBody>
      </p:sp>
      <p:sp>
        <p:nvSpPr>
          <p:cNvPr id="10" name="Text Placeholder 9">
            <a:extLst>
              <a:ext uri="{FF2B5EF4-FFF2-40B4-BE49-F238E27FC236}">
                <a16:creationId xmlns:a16="http://schemas.microsoft.com/office/drawing/2014/main" id="{1C9B6CDE-EBC6-8773-5488-EAFFE5A3B8F8}"/>
              </a:ext>
            </a:extLst>
          </p:cNvPr>
          <p:cNvSpPr>
            <a:spLocks noGrp="1"/>
          </p:cNvSpPr>
          <p:nvPr>
            <p:ph type="body" sz="quarter" idx="16"/>
          </p:nvPr>
        </p:nvSpPr>
        <p:spPr>
          <a:xfrm>
            <a:off x="1524000" y="2291498"/>
            <a:ext cx="3810000" cy="1269065"/>
          </a:xfrm>
        </p:spPr>
        <p:txBody>
          <a:bodyPr/>
          <a:lstStyle/>
          <a:p>
            <a:r>
              <a:rPr lang="en-US" dirty="0">
                <a:solidFill>
                  <a:schemeClr val="accent6"/>
                </a:solidFill>
              </a:rPr>
              <a:t>The vulnerable heart</a:t>
            </a:r>
          </a:p>
          <a:p>
            <a:r>
              <a:rPr lang="en-US" dirty="0"/>
              <a:t>Structural heart disease / Primary electrical disease</a:t>
            </a:r>
            <a:endParaRPr lang="en-IN" dirty="0"/>
          </a:p>
        </p:txBody>
      </p:sp>
      <p:pic>
        <p:nvPicPr>
          <p:cNvPr id="19" name="Picture Placeholder 18">
            <a:extLst>
              <a:ext uri="{FF2B5EF4-FFF2-40B4-BE49-F238E27FC236}">
                <a16:creationId xmlns:a16="http://schemas.microsoft.com/office/drawing/2014/main" id="{75788356-45A4-A018-E6FA-0D7AF0F2F4DE}"/>
              </a:ext>
            </a:extLst>
          </p:cNvPr>
          <p:cNvPicPr>
            <a:picLocks noGrp="1" noChangeAspect="1"/>
          </p:cNvPicPr>
          <p:nvPr>
            <p:ph type="pic" sz="quarter" idx="21"/>
          </p:nvPr>
        </p:nvPicPr>
        <p:blipFill>
          <a:blip r:embed="rId3"/>
          <a:srcRect l="13158" r="13158"/>
          <a:stretch>
            <a:fillRect/>
          </a:stretch>
        </p:blipFill>
        <p:spPr/>
      </p:pic>
      <p:sp>
        <p:nvSpPr>
          <p:cNvPr id="13" name="Text Placeholder 12">
            <a:extLst>
              <a:ext uri="{FF2B5EF4-FFF2-40B4-BE49-F238E27FC236}">
                <a16:creationId xmlns:a16="http://schemas.microsoft.com/office/drawing/2014/main" id="{E2E1F6CA-D000-4AE6-5B57-1E6CD3AF4B64}"/>
              </a:ext>
            </a:extLst>
          </p:cNvPr>
          <p:cNvSpPr>
            <a:spLocks noGrp="1"/>
          </p:cNvSpPr>
          <p:nvPr>
            <p:ph type="body" sz="quarter" idx="23"/>
          </p:nvPr>
        </p:nvSpPr>
        <p:spPr>
          <a:xfrm>
            <a:off x="3143672" y="3996405"/>
            <a:ext cx="3810000" cy="424732"/>
          </a:xfrm>
        </p:spPr>
        <p:txBody>
          <a:bodyPr/>
          <a:lstStyle/>
          <a:p>
            <a:r>
              <a:rPr lang="en-US" dirty="0">
                <a:solidFill>
                  <a:schemeClr val="accent6"/>
                </a:solidFill>
              </a:rPr>
              <a:t>Precipitating factors</a:t>
            </a:r>
            <a:endParaRPr lang="en-IN" dirty="0">
              <a:solidFill>
                <a:schemeClr val="accent6"/>
              </a:solidFill>
            </a:endParaRPr>
          </a:p>
        </p:txBody>
      </p:sp>
      <p:pic>
        <p:nvPicPr>
          <p:cNvPr id="29" name="Picture Placeholder 28">
            <a:extLst>
              <a:ext uri="{FF2B5EF4-FFF2-40B4-BE49-F238E27FC236}">
                <a16:creationId xmlns:a16="http://schemas.microsoft.com/office/drawing/2014/main" id="{1415F8BE-DC74-FFD8-C4C5-0216E6369023}"/>
              </a:ext>
            </a:extLst>
          </p:cNvPr>
          <p:cNvPicPr>
            <a:picLocks noGrp="1" noChangeAspect="1"/>
          </p:cNvPicPr>
          <p:nvPr>
            <p:ph type="pic" sz="quarter" idx="24"/>
          </p:nvPr>
        </p:nvPicPr>
        <p:blipFill>
          <a:blip r:embed="rId4"/>
          <a:srcRect l="17251" r="17251"/>
          <a:stretch>
            <a:fillRect/>
          </a:stretch>
        </p:blipFill>
        <p:spPr>
          <a:xfrm>
            <a:off x="2318175" y="3851651"/>
            <a:ext cx="711197" cy="723544"/>
          </a:xfrm>
          <a:ln>
            <a:solidFill>
              <a:schemeClr val="accent2">
                <a:lumMod val="75000"/>
              </a:schemeClr>
            </a:solidFill>
          </a:ln>
        </p:spPr>
      </p:pic>
      <p:sp>
        <p:nvSpPr>
          <p:cNvPr id="7" name="Slide Number Placeholder 6">
            <a:extLst>
              <a:ext uri="{FF2B5EF4-FFF2-40B4-BE49-F238E27FC236}">
                <a16:creationId xmlns:a16="http://schemas.microsoft.com/office/drawing/2014/main" id="{3D6947B0-72B1-29F9-3515-F462C78AB4BE}"/>
              </a:ext>
            </a:extLst>
          </p:cNvPr>
          <p:cNvSpPr>
            <a:spLocks noGrp="1"/>
          </p:cNvSpPr>
          <p:nvPr>
            <p:ph type="sldNum" sz="quarter" idx="4"/>
          </p:nvPr>
        </p:nvSpPr>
        <p:spPr/>
        <p:txBody>
          <a:bodyPr/>
          <a:lstStyle/>
          <a:p>
            <a:fld id="{4FAB73BC-B049-4115-A692-8D63A059BFB8}" type="slidenum">
              <a:rPr lang="en-US" noProof="0" smtClean="0"/>
              <a:pPr/>
              <a:t>7</a:t>
            </a:fld>
            <a:endParaRPr lang="en-US" noProof="0" dirty="0"/>
          </a:p>
        </p:txBody>
      </p:sp>
      <p:sp>
        <p:nvSpPr>
          <p:cNvPr id="16" name="Text Placeholder 15">
            <a:extLst>
              <a:ext uri="{FF2B5EF4-FFF2-40B4-BE49-F238E27FC236}">
                <a16:creationId xmlns:a16="http://schemas.microsoft.com/office/drawing/2014/main" id="{24C3CDB5-9E95-6C30-F08D-4DDB0E2DDBCC}"/>
              </a:ext>
            </a:extLst>
          </p:cNvPr>
          <p:cNvSpPr>
            <a:spLocks noGrp="1"/>
          </p:cNvSpPr>
          <p:nvPr>
            <p:ph type="body" sz="quarter" idx="26"/>
          </p:nvPr>
        </p:nvSpPr>
        <p:spPr>
          <a:xfrm>
            <a:off x="5294290" y="4774843"/>
            <a:ext cx="3810000" cy="757130"/>
          </a:xfrm>
        </p:spPr>
        <p:txBody>
          <a:bodyPr/>
          <a:lstStyle/>
          <a:p>
            <a:r>
              <a:rPr lang="en-US" dirty="0"/>
              <a:t>The autonomic nervous system</a:t>
            </a:r>
            <a:endParaRPr lang="en-IN" dirty="0"/>
          </a:p>
        </p:txBody>
      </p:sp>
      <p:pic>
        <p:nvPicPr>
          <p:cNvPr id="27" name="Picture Placeholder 26">
            <a:extLst>
              <a:ext uri="{FF2B5EF4-FFF2-40B4-BE49-F238E27FC236}">
                <a16:creationId xmlns:a16="http://schemas.microsoft.com/office/drawing/2014/main" id="{603242C7-2C8A-A385-89BA-6D9B4B4DD41B}"/>
              </a:ext>
            </a:extLst>
          </p:cNvPr>
          <p:cNvPicPr>
            <a:picLocks noGrp="1" noChangeAspect="1"/>
          </p:cNvPicPr>
          <p:nvPr>
            <p:ph type="pic" sz="quarter" idx="27"/>
          </p:nvPr>
        </p:nvPicPr>
        <p:blipFill>
          <a:blip r:embed="rId5"/>
          <a:srcRect l="877" r="877"/>
          <a:stretch>
            <a:fillRect/>
          </a:stretch>
        </p:blipFill>
        <p:spPr>
          <a:xfrm>
            <a:off x="4381505" y="4772135"/>
            <a:ext cx="711197" cy="723544"/>
          </a:xfrm>
        </p:spPr>
      </p:pic>
    </p:spTree>
    <p:extLst>
      <p:ext uri="{BB962C8B-B14F-4D97-AF65-F5344CB8AC3E}">
        <p14:creationId xmlns:p14="http://schemas.microsoft.com/office/powerpoint/2010/main" val="4076210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51C269C-92F1-46B0-29F1-F50F5B2EC6D9}"/>
              </a:ext>
            </a:extLst>
          </p:cNvPr>
          <p:cNvSpPr>
            <a:spLocks noGrp="1"/>
          </p:cNvSpPr>
          <p:nvPr>
            <p:ph type="title"/>
          </p:nvPr>
        </p:nvSpPr>
        <p:spPr/>
        <p:txBody>
          <a:bodyPr/>
          <a:lstStyle/>
          <a:p>
            <a:r>
              <a:rPr lang="en-US" dirty="0"/>
              <a:t>Catheter ablation</a:t>
            </a:r>
            <a:endParaRPr lang="en-IN" dirty="0"/>
          </a:p>
        </p:txBody>
      </p:sp>
      <p:sp>
        <p:nvSpPr>
          <p:cNvPr id="14" name="Content Placeholder 13">
            <a:extLst>
              <a:ext uri="{FF2B5EF4-FFF2-40B4-BE49-F238E27FC236}">
                <a16:creationId xmlns:a16="http://schemas.microsoft.com/office/drawing/2014/main" id="{4472F5A7-54E5-F86E-EB18-1BCC14798BCE}"/>
              </a:ext>
            </a:extLst>
          </p:cNvPr>
          <p:cNvSpPr>
            <a:spLocks noGrp="1"/>
          </p:cNvSpPr>
          <p:nvPr>
            <p:ph sz="quarter" idx="13"/>
          </p:nvPr>
        </p:nvSpPr>
        <p:spPr>
          <a:xfrm>
            <a:off x="845388" y="3085992"/>
            <a:ext cx="9067612" cy="3466071"/>
          </a:xfrm>
        </p:spPr>
        <p:txBody>
          <a:bodyPr>
            <a:normAutofit/>
          </a:bodyPr>
          <a:lstStyle/>
          <a:p>
            <a:r>
              <a:rPr lang="en-US" sz="1600" dirty="0"/>
              <a:t>Stable patients + CM + on chronic amiodarone therapy </a:t>
            </a:r>
            <a:r>
              <a:rPr lang="en-US" sz="1600" dirty="0">
                <a:sym typeface="Wingdings" panose="05000000000000000000" pitchFamily="2" charset="2"/>
              </a:rPr>
              <a:t></a:t>
            </a:r>
            <a:r>
              <a:rPr lang="en-US" sz="1600" dirty="0"/>
              <a:t> with ES , CA is advised.</a:t>
            </a:r>
          </a:p>
          <a:p>
            <a:r>
              <a:rPr lang="en-US" sz="1600" dirty="0"/>
              <a:t>In patients without chronic amiodarone therapy</a:t>
            </a:r>
          </a:p>
          <a:p>
            <a:pPr marL="0" indent="0">
              <a:buNone/>
            </a:pPr>
            <a:r>
              <a:rPr lang="en-US" sz="1600" dirty="0"/>
              <a:t>CA , may be dependent on patients characteristics, comorbidities and preference </a:t>
            </a:r>
            <a:endParaRPr lang="en-IN" sz="1600" dirty="0"/>
          </a:p>
        </p:txBody>
      </p:sp>
      <p:sp>
        <p:nvSpPr>
          <p:cNvPr id="15" name="Text Placeholder 14">
            <a:extLst>
              <a:ext uri="{FF2B5EF4-FFF2-40B4-BE49-F238E27FC236}">
                <a16:creationId xmlns:a16="http://schemas.microsoft.com/office/drawing/2014/main" id="{6B106020-631A-345F-F74B-AC5746AAE031}"/>
              </a:ext>
            </a:extLst>
          </p:cNvPr>
          <p:cNvSpPr>
            <a:spLocks noGrp="1"/>
          </p:cNvSpPr>
          <p:nvPr>
            <p:ph type="body" sz="quarter" idx="16"/>
          </p:nvPr>
        </p:nvSpPr>
        <p:spPr>
          <a:xfrm>
            <a:off x="568256" y="2117429"/>
            <a:ext cx="3474720" cy="424732"/>
          </a:xfrm>
        </p:spPr>
        <p:txBody>
          <a:bodyPr/>
          <a:lstStyle/>
          <a:p>
            <a:r>
              <a:rPr lang="en-US" dirty="0"/>
              <a:t>Ischemic heart disease</a:t>
            </a:r>
            <a:endParaRPr lang="en-IN" dirty="0"/>
          </a:p>
        </p:txBody>
      </p:sp>
      <p:sp>
        <p:nvSpPr>
          <p:cNvPr id="16" name="Content Placeholder 15">
            <a:extLst>
              <a:ext uri="{FF2B5EF4-FFF2-40B4-BE49-F238E27FC236}">
                <a16:creationId xmlns:a16="http://schemas.microsoft.com/office/drawing/2014/main" id="{0B1124AB-21A9-D6F3-37B3-5DCC73112953}"/>
              </a:ext>
            </a:extLst>
          </p:cNvPr>
          <p:cNvSpPr>
            <a:spLocks noGrp="1"/>
          </p:cNvSpPr>
          <p:nvPr>
            <p:ph sz="quarter" idx="19"/>
          </p:nvPr>
        </p:nvSpPr>
        <p:spPr>
          <a:xfrm>
            <a:off x="4943872" y="4705378"/>
            <a:ext cx="3474720" cy="4258160"/>
          </a:xfrm>
        </p:spPr>
        <p:txBody>
          <a:bodyPr>
            <a:normAutofit/>
          </a:bodyPr>
          <a:lstStyle/>
          <a:p>
            <a:r>
              <a:rPr lang="en-US" sz="1600" dirty="0"/>
              <a:t>Outcomes for CA poor in patients with HCM, VHD, CS-active and Inherited DCM.</a:t>
            </a:r>
          </a:p>
          <a:p>
            <a:r>
              <a:rPr lang="en-US" sz="1600" dirty="0"/>
              <a:t>More complex VA substrate (</a:t>
            </a:r>
            <a:r>
              <a:rPr lang="en-US" sz="1600" dirty="0" err="1"/>
              <a:t>eg.</a:t>
            </a:r>
            <a:r>
              <a:rPr lang="en-US" sz="1600" dirty="0"/>
              <a:t> More intramural, </a:t>
            </a:r>
            <a:r>
              <a:rPr lang="en-US" sz="1600" dirty="0" err="1"/>
              <a:t>epicardial,septal</a:t>
            </a:r>
            <a:r>
              <a:rPr lang="en-US" sz="1600" dirty="0"/>
              <a:t>) as well as disease progression.</a:t>
            </a:r>
          </a:p>
          <a:p>
            <a:endParaRPr lang="en-US" sz="1600" dirty="0"/>
          </a:p>
        </p:txBody>
      </p:sp>
      <p:sp>
        <p:nvSpPr>
          <p:cNvPr id="17" name="Text Placeholder 16">
            <a:extLst>
              <a:ext uri="{FF2B5EF4-FFF2-40B4-BE49-F238E27FC236}">
                <a16:creationId xmlns:a16="http://schemas.microsoft.com/office/drawing/2014/main" id="{3F5F8BA5-D252-E0D6-0ACE-5C8118823F52}"/>
              </a:ext>
            </a:extLst>
          </p:cNvPr>
          <p:cNvSpPr>
            <a:spLocks noGrp="1"/>
          </p:cNvSpPr>
          <p:nvPr>
            <p:ph type="body" sz="quarter" idx="20"/>
          </p:nvPr>
        </p:nvSpPr>
        <p:spPr>
          <a:xfrm>
            <a:off x="5735960" y="2117429"/>
            <a:ext cx="3474720" cy="424732"/>
          </a:xfrm>
        </p:spPr>
        <p:txBody>
          <a:bodyPr/>
          <a:lstStyle/>
          <a:p>
            <a:r>
              <a:rPr lang="en-US" dirty="0"/>
              <a:t>NICM</a:t>
            </a:r>
            <a:endParaRPr lang="en-IN" dirty="0"/>
          </a:p>
        </p:txBody>
      </p:sp>
      <p:sp>
        <p:nvSpPr>
          <p:cNvPr id="12" name="Slide Number Placeholder 11">
            <a:extLst>
              <a:ext uri="{FF2B5EF4-FFF2-40B4-BE49-F238E27FC236}">
                <a16:creationId xmlns:a16="http://schemas.microsoft.com/office/drawing/2014/main" id="{FCE4E5CB-B3BF-73B2-F682-E522C0AB0CD6}"/>
              </a:ext>
            </a:extLst>
          </p:cNvPr>
          <p:cNvSpPr>
            <a:spLocks noGrp="1"/>
          </p:cNvSpPr>
          <p:nvPr>
            <p:ph type="sldNum" sz="quarter" idx="4"/>
          </p:nvPr>
        </p:nvSpPr>
        <p:spPr/>
        <p:txBody>
          <a:bodyPr/>
          <a:lstStyle/>
          <a:p>
            <a:fld id="{4FAB73BC-B049-4115-A692-8D63A059BFB8}" type="slidenum">
              <a:rPr lang="en-US" noProof="0" smtClean="0"/>
              <a:pPr/>
              <a:t>70</a:t>
            </a:fld>
            <a:endParaRPr lang="en-US" noProof="0" dirty="0"/>
          </a:p>
        </p:txBody>
      </p:sp>
    </p:spTree>
    <p:extLst>
      <p:ext uri="{BB962C8B-B14F-4D97-AF65-F5344CB8AC3E}">
        <p14:creationId xmlns:p14="http://schemas.microsoft.com/office/powerpoint/2010/main" val="949280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19699DF-9E2A-5308-E28C-22A103AA8E72}"/>
              </a:ext>
            </a:extLst>
          </p:cNvPr>
          <p:cNvSpPr>
            <a:spLocks noGrp="1"/>
          </p:cNvSpPr>
          <p:nvPr>
            <p:ph type="title"/>
          </p:nvPr>
        </p:nvSpPr>
        <p:spPr/>
        <p:txBody>
          <a:bodyPr/>
          <a:lstStyle/>
          <a:p>
            <a:r>
              <a:rPr lang="en-US" dirty="0"/>
              <a:t>Catheter ablation</a:t>
            </a:r>
            <a:endParaRPr lang="en-IN" dirty="0"/>
          </a:p>
        </p:txBody>
      </p:sp>
      <p:sp>
        <p:nvSpPr>
          <p:cNvPr id="14" name="Content Placeholder 13">
            <a:extLst>
              <a:ext uri="{FF2B5EF4-FFF2-40B4-BE49-F238E27FC236}">
                <a16:creationId xmlns:a16="http://schemas.microsoft.com/office/drawing/2014/main" id="{7AA87223-5848-0FA2-F6EC-5952BADA6981}"/>
              </a:ext>
            </a:extLst>
          </p:cNvPr>
          <p:cNvSpPr>
            <a:spLocks noGrp="1"/>
          </p:cNvSpPr>
          <p:nvPr>
            <p:ph sz="quarter" idx="13"/>
          </p:nvPr>
        </p:nvSpPr>
        <p:spPr/>
        <p:txBody>
          <a:bodyPr>
            <a:normAutofit fontScale="77500" lnSpcReduction="20000"/>
          </a:bodyPr>
          <a:lstStyle/>
          <a:p>
            <a:r>
              <a:rPr lang="en-US" dirty="0"/>
              <a:t>Not first line option</a:t>
            </a:r>
          </a:p>
          <a:p>
            <a:r>
              <a:rPr lang="en-US" dirty="0" err="1"/>
              <a:t>BrS</a:t>
            </a:r>
            <a:r>
              <a:rPr lang="en-US" dirty="0"/>
              <a:t> – epicardial RVOT substrate ablation –  High success rate - Need further research</a:t>
            </a:r>
          </a:p>
          <a:p>
            <a:endParaRPr lang="en-US" dirty="0"/>
          </a:p>
          <a:p>
            <a:r>
              <a:rPr lang="en-US" dirty="0"/>
              <a:t>LQTS – 2 Studies – </a:t>
            </a:r>
          </a:p>
          <a:p>
            <a:pPr marL="0" indent="0">
              <a:buNone/>
            </a:pPr>
            <a:r>
              <a:rPr lang="en-US" dirty="0"/>
              <a:t>1) Ectopy from ramifications of Anterior and posterior fascicle</a:t>
            </a:r>
          </a:p>
          <a:p>
            <a:pPr marL="0" indent="0">
              <a:buNone/>
            </a:pPr>
            <a:r>
              <a:rPr lang="en-US" dirty="0"/>
              <a:t>2) RV epicardial abnormalities.</a:t>
            </a:r>
          </a:p>
          <a:p>
            <a:pPr marL="0" indent="0">
              <a:buNone/>
            </a:pPr>
            <a:r>
              <a:rPr lang="en-US" dirty="0"/>
              <a:t>Eliminating these electrical </a:t>
            </a:r>
            <a:r>
              <a:rPr lang="en-US" dirty="0" err="1"/>
              <a:t>activites</a:t>
            </a:r>
            <a:r>
              <a:rPr lang="en-US" dirty="0"/>
              <a:t> successfully prevented arrythmia in 1 year follow up</a:t>
            </a:r>
            <a:br>
              <a:rPr lang="en-US" dirty="0"/>
            </a:br>
            <a:endParaRPr lang="en-US" dirty="0"/>
          </a:p>
          <a:p>
            <a:pPr marL="0" indent="0">
              <a:buNone/>
            </a:pPr>
            <a:r>
              <a:rPr lang="en-US" dirty="0"/>
              <a:t>CPVT - ? Purkinje </a:t>
            </a:r>
            <a:r>
              <a:rPr lang="en-US" dirty="0" err="1"/>
              <a:t>fibre</a:t>
            </a:r>
            <a:r>
              <a:rPr lang="en-US" dirty="0"/>
              <a:t> related origin of ectopy</a:t>
            </a:r>
          </a:p>
          <a:p>
            <a:pPr marL="0" indent="0">
              <a:buNone/>
            </a:pPr>
            <a:endParaRPr lang="en-US" dirty="0"/>
          </a:p>
          <a:p>
            <a:pPr marL="0" indent="0">
              <a:buNone/>
            </a:pPr>
            <a:r>
              <a:rPr lang="en-US" dirty="0"/>
              <a:t>Drug resistant ERS and IVF, in whom similar PVC trigger VF, CA is useful .</a:t>
            </a:r>
            <a:endParaRPr lang="en-IN" dirty="0"/>
          </a:p>
        </p:txBody>
      </p:sp>
      <p:sp>
        <p:nvSpPr>
          <p:cNvPr id="15" name="Picture Placeholder 14">
            <a:extLst>
              <a:ext uri="{FF2B5EF4-FFF2-40B4-BE49-F238E27FC236}">
                <a16:creationId xmlns:a16="http://schemas.microsoft.com/office/drawing/2014/main" id="{505C02A9-88F2-46C4-B96E-A03398DFC870}"/>
              </a:ext>
            </a:extLst>
          </p:cNvPr>
          <p:cNvSpPr>
            <a:spLocks noGrp="1"/>
          </p:cNvSpPr>
          <p:nvPr>
            <p:ph type="pic" sz="quarter" idx="15"/>
          </p:nvPr>
        </p:nvSpPr>
        <p:spPr/>
      </p:sp>
      <p:sp>
        <p:nvSpPr>
          <p:cNvPr id="16" name="Text Placeholder 15">
            <a:extLst>
              <a:ext uri="{FF2B5EF4-FFF2-40B4-BE49-F238E27FC236}">
                <a16:creationId xmlns:a16="http://schemas.microsoft.com/office/drawing/2014/main" id="{72A1F162-3EE7-C120-F9A3-CD7DD1D67EC3}"/>
              </a:ext>
            </a:extLst>
          </p:cNvPr>
          <p:cNvSpPr>
            <a:spLocks noGrp="1"/>
          </p:cNvSpPr>
          <p:nvPr>
            <p:ph type="body" sz="quarter" idx="16"/>
          </p:nvPr>
        </p:nvSpPr>
        <p:spPr/>
        <p:txBody>
          <a:bodyPr/>
          <a:lstStyle/>
          <a:p>
            <a:r>
              <a:rPr lang="en-US" dirty="0"/>
              <a:t>Primary electrical disease</a:t>
            </a:r>
            <a:endParaRPr lang="en-IN" dirty="0"/>
          </a:p>
        </p:txBody>
      </p:sp>
      <p:sp>
        <p:nvSpPr>
          <p:cNvPr id="12" name="Slide Number Placeholder 11">
            <a:extLst>
              <a:ext uri="{FF2B5EF4-FFF2-40B4-BE49-F238E27FC236}">
                <a16:creationId xmlns:a16="http://schemas.microsoft.com/office/drawing/2014/main" id="{B9B29357-0929-CAEA-C456-07C03876E9D7}"/>
              </a:ext>
            </a:extLst>
          </p:cNvPr>
          <p:cNvSpPr>
            <a:spLocks noGrp="1"/>
          </p:cNvSpPr>
          <p:nvPr>
            <p:ph type="sldNum" sz="quarter" idx="4"/>
          </p:nvPr>
        </p:nvSpPr>
        <p:spPr/>
        <p:txBody>
          <a:bodyPr/>
          <a:lstStyle/>
          <a:p>
            <a:fld id="{4FAB73BC-B049-4115-A692-8D63A059BFB8}" type="slidenum">
              <a:rPr lang="en-US" noProof="0" smtClean="0"/>
              <a:pPr/>
              <a:t>71</a:t>
            </a:fld>
            <a:endParaRPr lang="en-US" noProof="0" dirty="0"/>
          </a:p>
        </p:txBody>
      </p:sp>
      <p:pic>
        <p:nvPicPr>
          <p:cNvPr id="17" name="Picture Placeholder 5">
            <a:extLst>
              <a:ext uri="{FF2B5EF4-FFF2-40B4-BE49-F238E27FC236}">
                <a16:creationId xmlns:a16="http://schemas.microsoft.com/office/drawing/2014/main" id="{57467C49-1CB8-839F-152B-4C9BD7AE20F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52599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11DA-197B-4AFD-38D0-AA0AF0B1A154}"/>
              </a:ext>
            </a:extLst>
          </p:cNvPr>
          <p:cNvSpPr>
            <a:spLocks noGrp="1"/>
          </p:cNvSpPr>
          <p:nvPr>
            <p:ph type="title"/>
          </p:nvPr>
        </p:nvSpPr>
        <p:spPr/>
        <p:txBody>
          <a:bodyPr/>
          <a:lstStyle/>
          <a:p>
            <a:r>
              <a:rPr lang="en-US" dirty="0"/>
              <a:t>Special groups</a:t>
            </a:r>
            <a:endParaRPr lang="en-IN" dirty="0"/>
          </a:p>
        </p:txBody>
      </p:sp>
      <p:sp>
        <p:nvSpPr>
          <p:cNvPr id="3" name="Content Placeholder 2">
            <a:extLst>
              <a:ext uri="{FF2B5EF4-FFF2-40B4-BE49-F238E27FC236}">
                <a16:creationId xmlns:a16="http://schemas.microsoft.com/office/drawing/2014/main" id="{F9C8D33C-F745-BE7F-5A90-4C2CDD77F039}"/>
              </a:ext>
            </a:extLst>
          </p:cNvPr>
          <p:cNvSpPr>
            <a:spLocks noGrp="1"/>
          </p:cNvSpPr>
          <p:nvPr>
            <p:ph sz="quarter" idx="13"/>
          </p:nvPr>
        </p:nvSpPr>
        <p:spPr/>
        <p:txBody>
          <a:bodyPr/>
          <a:lstStyle/>
          <a:p>
            <a:r>
              <a:rPr lang="en-US" dirty="0"/>
              <a:t>Optimization of HF treatment</a:t>
            </a:r>
          </a:p>
          <a:p>
            <a:r>
              <a:rPr lang="en-US" dirty="0"/>
              <a:t>LVAD and Heart transplantation</a:t>
            </a:r>
          </a:p>
          <a:p>
            <a:r>
              <a:rPr lang="en-US" dirty="0"/>
              <a:t>Amiodarone and </a:t>
            </a:r>
            <a:r>
              <a:rPr lang="en-US" dirty="0" err="1"/>
              <a:t>Mexilitine</a:t>
            </a:r>
            <a:r>
              <a:rPr lang="en-US" dirty="0"/>
              <a:t> in selected cases</a:t>
            </a:r>
          </a:p>
          <a:p>
            <a:r>
              <a:rPr lang="en-US" dirty="0"/>
              <a:t>Catheter ablation ( if substrate based approach is used) and recurrent VT induction is avoided</a:t>
            </a:r>
          </a:p>
          <a:p>
            <a:endParaRPr lang="en-IN" dirty="0"/>
          </a:p>
        </p:txBody>
      </p:sp>
      <p:sp>
        <p:nvSpPr>
          <p:cNvPr id="4" name="Picture Placeholder 3">
            <a:extLst>
              <a:ext uri="{FF2B5EF4-FFF2-40B4-BE49-F238E27FC236}">
                <a16:creationId xmlns:a16="http://schemas.microsoft.com/office/drawing/2014/main" id="{18FE7408-7F4B-2F3F-F9CA-531B55BD4E1E}"/>
              </a:ext>
            </a:extLst>
          </p:cNvPr>
          <p:cNvSpPr>
            <a:spLocks noGrp="1"/>
          </p:cNvSpPr>
          <p:nvPr>
            <p:ph type="pic" sz="quarter" idx="15"/>
          </p:nvPr>
        </p:nvSpPr>
        <p:spPr/>
      </p:sp>
      <p:sp>
        <p:nvSpPr>
          <p:cNvPr id="5" name="Text Placeholder 4">
            <a:extLst>
              <a:ext uri="{FF2B5EF4-FFF2-40B4-BE49-F238E27FC236}">
                <a16:creationId xmlns:a16="http://schemas.microsoft.com/office/drawing/2014/main" id="{6A6FA744-7241-F65F-315E-3A3F2E7E60FF}"/>
              </a:ext>
            </a:extLst>
          </p:cNvPr>
          <p:cNvSpPr>
            <a:spLocks noGrp="1"/>
          </p:cNvSpPr>
          <p:nvPr>
            <p:ph type="body" sz="quarter" idx="16"/>
          </p:nvPr>
        </p:nvSpPr>
        <p:spPr/>
        <p:txBody>
          <a:bodyPr/>
          <a:lstStyle/>
          <a:p>
            <a:r>
              <a:rPr lang="en-US" dirty="0"/>
              <a:t>Patient with advance heart failure</a:t>
            </a:r>
            <a:endParaRPr lang="en-IN" dirty="0"/>
          </a:p>
        </p:txBody>
      </p:sp>
      <p:sp>
        <p:nvSpPr>
          <p:cNvPr id="6" name="Slide Number Placeholder 5">
            <a:extLst>
              <a:ext uri="{FF2B5EF4-FFF2-40B4-BE49-F238E27FC236}">
                <a16:creationId xmlns:a16="http://schemas.microsoft.com/office/drawing/2014/main" id="{C06AB04A-C8D1-44A2-4F83-F7848E19FC19}"/>
              </a:ext>
            </a:extLst>
          </p:cNvPr>
          <p:cNvSpPr>
            <a:spLocks noGrp="1"/>
          </p:cNvSpPr>
          <p:nvPr>
            <p:ph type="sldNum" sz="quarter" idx="4"/>
          </p:nvPr>
        </p:nvSpPr>
        <p:spPr/>
        <p:txBody>
          <a:bodyPr/>
          <a:lstStyle/>
          <a:p>
            <a:fld id="{4FAB73BC-B049-4115-A692-8D63A059BFB8}" type="slidenum">
              <a:rPr lang="en-US" noProof="0" smtClean="0"/>
              <a:pPr/>
              <a:t>72</a:t>
            </a:fld>
            <a:endParaRPr lang="en-US" noProof="0" dirty="0"/>
          </a:p>
        </p:txBody>
      </p:sp>
      <p:pic>
        <p:nvPicPr>
          <p:cNvPr id="7" name="Picture Placeholder 5">
            <a:extLst>
              <a:ext uri="{FF2B5EF4-FFF2-40B4-BE49-F238E27FC236}">
                <a16:creationId xmlns:a16="http://schemas.microsoft.com/office/drawing/2014/main" id="{2338B819-0B6C-E680-DE2A-2818C3E5901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502916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9303-CC27-05CE-AA40-99B30F7B5498}"/>
              </a:ext>
            </a:extLst>
          </p:cNvPr>
          <p:cNvSpPr>
            <a:spLocks noGrp="1"/>
          </p:cNvSpPr>
          <p:nvPr>
            <p:ph type="title"/>
          </p:nvPr>
        </p:nvSpPr>
        <p:spPr/>
        <p:txBody>
          <a:bodyPr/>
          <a:lstStyle/>
          <a:p>
            <a:r>
              <a:rPr lang="en-US" dirty="0"/>
              <a:t>When not to perform intervention treatment</a:t>
            </a:r>
            <a:endParaRPr lang="en-IN" dirty="0"/>
          </a:p>
        </p:txBody>
      </p:sp>
      <p:sp>
        <p:nvSpPr>
          <p:cNvPr id="3" name="Content Placeholder 2">
            <a:extLst>
              <a:ext uri="{FF2B5EF4-FFF2-40B4-BE49-F238E27FC236}">
                <a16:creationId xmlns:a16="http://schemas.microsoft.com/office/drawing/2014/main" id="{34718831-B674-AE06-D969-F53C394DF03C}"/>
              </a:ext>
            </a:extLst>
          </p:cNvPr>
          <p:cNvSpPr>
            <a:spLocks noGrp="1"/>
          </p:cNvSpPr>
          <p:nvPr>
            <p:ph sz="quarter" idx="13"/>
          </p:nvPr>
        </p:nvSpPr>
        <p:spPr/>
        <p:txBody>
          <a:bodyPr/>
          <a:lstStyle/>
          <a:p>
            <a:pPr marL="0" indent="0">
              <a:buNone/>
            </a:pPr>
            <a:r>
              <a:rPr lang="en-US" dirty="0"/>
              <a:t>Terminally ill patients or advanced cardiac disease,</a:t>
            </a:r>
          </a:p>
          <a:p>
            <a:pPr marL="0" indent="0">
              <a:buNone/>
            </a:pPr>
            <a:endParaRPr lang="en-US" dirty="0"/>
          </a:p>
          <a:p>
            <a:pPr marL="0" indent="0">
              <a:buNone/>
            </a:pPr>
            <a:r>
              <a:rPr lang="en-US" dirty="0"/>
              <a:t>Holistic approach and options of ICD deactivation </a:t>
            </a:r>
            <a:endParaRPr lang="en-IN" dirty="0"/>
          </a:p>
        </p:txBody>
      </p:sp>
      <p:sp>
        <p:nvSpPr>
          <p:cNvPr id="4" name="Picture Placeholder 3">
            <a:extLst>
              <a:ext uri="{FF2B5EF4-FFF2-40B4-BE49-F238E27FC236}">
                <a16:creationId xmlns:a16="http://schemas.microsoft.com/office/drawing/2014/main" id="{2F30A02F-5A75-5B19-EF12-66B17EA11F14}"/>
              </a:ext>
            </a:extLst>
          </p:cNvPr>
          <p:cNvSpPr>
            <a:spLocks noGrp="1"/>
          </p:cNvSpPr>
          <p:nvPr>
            <p:ph type="pic" sz="quarter" idx="15"/>
          </p:nvPr>
        </p:nvSpPr>
        <p:spPr/>
      </p:sp>
      <p:sp>
        <p:nvSpPr>
          <p:cNvPr id="5" name="Text Placeholder 4">
            <a:extLst>
              <a:ext uri="{FF2B5EF4-FFF2-40B4-BE49-F238E27FC236}">
                <a16:creationId xmlns:a16="http://schemas.microsoft.com/office/drawing/2014/main" id="{91284517-D6EA-4BF3-5E31-6BD48AD0E772}"/>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7E15929E-692D-6CD6-9961-DAE25F401B3A}"/>
              </a:ext>
            </a:extLst>
          </p:cNvPr>
          <p:cNvSpPr>
            <a:spLocks noGrp="1"/>
          </p:cNvSpPr>
          <p:nvPr>
            <p:ph type="sldNum" sz="quarter" idx="4"/>
          </p:nvPr>
        </p:nvSpPr>
        <p:spPr/>
        <p:txBody>
          <a:bodyPr/>
          <a:lstStyle/>
          <a:p>
            <a:fld id="{4FAB73BC-B049-4115-A692-8D63A059BFB8}" type="slidenum">
              <a:rPr lang="en-US" noProof="0" smtClean="0"/>
              <a:pPr/>
              <a:t>73</a:t>
            </a:fld>
            <a:endParaRPr lang="en-US" noProof="0" dirty="0"/>
          </a:p>
        </p:txBody>
      </p:sp>
      <p:pic>
        <p:nvPicPr>
          <p:cNvPr id="7" name="Picture Placeholder 5">
            <a:extLst>
              <a:ext uri="{FF2B5EF4-FFF2-40B4-BE49-F238E27FC236}">
                <a16:creationId xmlns:a16="http://schemas.microsoft.com/office/drawing/2014/main" id="{3B8FA5A1-BAD3-5E1B-3CC5-5C8263F1E29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048263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CCF0-6F95-85F8-2230-AB47179E32B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98C9D80-BE90-3F64-033C-DBA782EF9E40}"/>
              </a:ext>
            </a:extLst>
          </p:cNvPr>
          <p:cNvSpPr>
            <a:spLocks noGrp="1"/>
          </p:cNvSpPr>
          <p:nvPr>
            <p:ph sz="quarter" idx="13"/>
          </p:nvPr>
        </p:nvSpPr>
        <p:spPr/>
        <p:txBody>
          <a:bodyPr/>
          <a:lstStyle/>
          <a:p>
            <a:endParaRPr lang="en-IN"/>
          </a:p>
        </p:txBody>
      </p:sp>
      <p:sp>
        <p:nvSpPr>
          <p:cNvPr id="4" name="Picture Placeholder 3">
            <a:extLst>
              <a:ext uri="{FF2B5EF4-FFF2-40B4-BE49-F238E27FC236}">
                <a16:creationId xmlns:a16="http://schemas.microsoft.com/office/drawing/2014/main" id="{AF22351D-F814-12FB-554C-BA0CF653F9C2}"/>
              </a:ext>
            </a:extLst>
          </p:cNvPr>
          <p:cNvSpPr>
            <a:spLocks noGrp="1"/>
          </p:cNvSpPr>
          <p:nvPr>
            <p:ph type="pic" sz="quarter" idx="15"/>
          </p:nvPr>
        </p:nvSpPr>
        <p:spPr/>
      </p:sp>
      <p:sp>
        <p:nvSpPr>
          <p:cNvPr id="5" name="Text Placeholder 4">
            <a:extLst>
              <a:ext uri="{FF2B5EF4-FFF2-40B4-BE49-F238E27FC236}">
                <a16:creationId xmlns:a16="http://schemas.microsoft.com/office/drawing/2014/main" id="{AD22FCF7-AFC7-0B1E-A0E9-ABDF9882FF0E}"/>
              </a:ext>
            </a:extLst>
          </p:cNvPr>
          <p:cNvSpPr>
            <a:spLocks noGrp="1"/>
          </p:cNvSpPr>
          <p:nvPr>
            <p:ph type="body" sz="quarter" idx="16"/>
          </p:nvPr>
        </p:nvSpPr>
        <p:spPr/>
        <p:txBody>
          <a:bodyPr/>
          <a:lstStyle/>
          <a:p>
            <a:endParaRPr lang="en-IN"/>
          </a:p>
        </p:txBody>
      </p:sp>
      <p:sp>
        <p:nvSpPr>
          <p:cNvPr id="6" name="Slide Number Placeholder 5">
            <a:extLst>
              <a:ext uri="{FF2B5EF4-FFF2-40B4-BE49-F238E27FC236}">
                <a16:creationId xmlns:a16="http://schemas.microsoft.com/office/drawing/2014/main" id="{5C841EEC-F774-2033-B2D2-CFCA44798DB2}"/>
              </a:ext>
            </a:extLst>
          </p:cNvPr>
          <p:cNvSpPr>
            <a:spLocks noGrp="1"/>
          </p:cNvSpPr>
          <p:nvPr>
            <p:ph type="sldNum" sz="quarter" idx="4"/>
          </p:nvPr>
        </p:nvSpPr>
        <p:spPr/>
        <p:txBody>
          <a:bodyPr/>
          <a:lstStyle/>
          <a:p>
            <a:fld id="{4FAB73BC-B049-4115-A692-8D63A059BFB8}" type="slidenum">
              <a:rPr lang="en-US" noProof="0" smtClean="0"/>
              <a:pPr/>
              <a:t>74</a:t>
            </a:fld>
            <a:endParaRPr lang="en-US" noProof="0" dirty="0"/>
          </a:p>
        </p:txBody>
      </p:sp>
      <p:sp>
        <p:nvSpPr>
          <p:cNvPr id="7" name="Rectangle 6">
            <a:extLst>
              <a:ext uri="{FF2B5EF4-FFF2-40B4-BE49-F238E27FC236}">
                <a16:creationId xmlns:a16="http://schemas.microsoft.com/office/drawing/2014/main" id="{A5624F33-AC35-DF63-5FA3-92335FB8E83F}"/>
              </a:ext>
            </a:extLst>
          </p:cNvPr>
          <p:cNvSpPr/>
          <p:nvPr/>
        </p:nvSpPr>
        <p:spPr>
          <a:xfrm>
            <a:off x="4166050" y="2967335"/>
            <a:ext cx="3859904"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THANK YOU</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90775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B4E42C6-3EB8-75B9-E713-40A5308D9AC8}"/>
              </a:ext>
            </a:extLst>
          </p:cNvPr>
          <p:cNvSpPr>
            <a:spLocks noGrp="1"/>
          </p:cNvSpPr>
          <p:nvPr>
            <p:ph type="title"/>
          </p:nvPr>
        </p:nvSpPr>
        <p:spPr/>
        <p:txBody>
          <a:bodyPr>
            <a:normAutofit fontScale="90000"/>
          </a:bodyPr>
          <a:lstStyle/>
          <a:p>
            <a:r>
              <a:rPr lang="en-US" sz="4000" dirty="0"/>
              <a:t>Structural Heart disease:</a:t>
            </a:r>
            <a:br>
              <a:rPr lang="en-US" sz="4000" dirty="0"/>
            </a:br>
            <a:endParaRPr lang="en-IN" dirty="0"/>
          </a:p>
        </p:txBody>
      </p:sp>
      <p:sp>
        <p:nvSpPr>
          <p:cNvPr id="14" name="Content Placeholder 13">
            <a:extLst>
              <a:ext uri="{FF2B5EF4-FFF2-40B4-BE49-F238E27FC236}">
                <a16:creationId xmlns:a16="http://schemas.microsoft.com/office/drawing/2014/main" id="{57838A49-6C7D-07E7-85BD-720C52EABF26}"/>
              </a:ext>
            </a:extLst>
          </p:cNvPr>
          <p:cNvSpPr>
            <a:spLocks noGrp="1"/>
          </p:cNvSpPr>
          <p:nvPr>
            <p:ph sz="quarter" idx="13"/>
          </p:nvPr>
        </p:nvSpPr>
        <p:spPr>
          <a:xfrm>
            <a:off x="548641" y="2667000"/>
            <a:ext cx="4035192" cy="3660648"/>
          </a:xfrm>
        </p:spPr>
        <p:txBody>
          <a:bodyPr>
            <a:normAutofit fontScale="77500" lnSpcReduction="20000"/>
          </a:bodyPr>
          <a:lstStyle/>
          <a:p>
            <a:pPr marL="0" indent="0">
              <a:buNone/>
            </a:pPr>
            <a:r>
              <a:rPr lang="en-US" sz="2400" dirty="0"/>
              <a:t>VA substrate linked to </a:t>
            </a:r>
            <a:r>
              <a:rPr lang="en-US" sz="2400" dirty="0">
                <a:solidFill>
                  <a:srgbClr val="FF0000"/>
                </a:solidFill>
              </a:rPr>
              <a:t>Heterogenous fibrosis</a:t>
            </a:r>
          </a:p>
          <a:p>
            <a:pPr marL="0" indent="0">
              <a:buNone/>
            </a:pPr>
            <a:endParaRPr lang="en-US" sz="2400" dirty="0"/>
          </a:p>
          <a:p>
            <a:pPr marL="0" indent="0">
              <a:buNone/>
            </a:pPr>
            <a:r>
              <a:rPr lang="en-US" sz="2400" dirty="0"/>
              <a:t>Structural HD With ES more common in :</a:t>
            </a:r>
          </a:p>
          <a:p>
            <a:pPr marL="457200" indent="-457200">
              <a:buAutoNum type="arabicParenR"/>
            </a:pPr>
            <a:r>
              <a:rPr lang="en-US" sz="2400" dirty="0"/>
              <a:t>Older</a:t>
            </a:r>
          </a:p>
          <a:p>
            <a:pPr marL="457200" indent="-457200">
              <a:buAutoNum type="arabicParenR"/>
            </a:pPr>
            <a:r>
              <a:rPr lang="en-US" sz="2400" dirty="0"/>
              <a:t>Male</a:t>
            </a:r>
          </a:p>
          <a:p>
            <a:pPr marL="457200" indent="-457200">
              <a:buAutoNum type="arabicParenR"/>
            </a:pPr>
            <a:r>
              <a:rPr lang="en-US" sz="2400" dirty="0"/>
              <a:t>Advance Heart failure</a:t>
            </a:r>
          </a:p>
          <a:p>
            <a:pPr marL="457200" indent="-457200">
              <a:buAutoNum type="arabicParenR"/>
            </a:pPr>
            <a:r>
              <a:rPr lang="en-US" sz="2400" dirty="0"/>
              <a:t>Higher cardiovascular comorbidity</a:t>
            </a:r>
          </a:p>
          <a:p>
            <a:pPr marL="457200" indent="-457200">
              <a:buAutoNum type="arabicParenR"/>
            </a:pPr>
            <a:r>
              <a:rPr lang="en-US" sz="2400" dirty="0"/>
              <a:t>Associated renal failure</a:t>
            </a:r>
          </a:p>
          <a:p>
            <a:endParaRPr lang="en-IN" dirty="0"/>
          </a:p>
        </p:txBody>
      </p:sp>
      <p:sp>
        <p:nvSpPr>
          <p:cNvPr id="15" name="Picture Placeholder 14">
            <a:extLst>
              <a:ext uri="{FF2B5EF4-FFF2-40B4-BE49-F238E27FC236}">
                <a16:creationId xmlns:a16="http://schemas.microsoft.com/office/drawing/2014/main" id="{5496F694-00D7-E69E-2FAE-4541686E6C34}"/>
              </a:ext>
            </a:extLst>
          </p:cNvPr>
          <p:cNvSpPr>
            <a:spLocks noGrp="1"/>
          </p:cNvSpPr>
          <p:nvPr>
            <p:ph type="pic" sz="quarter" idx="15"/>
          </p:nvPr>
        </p:nvSpPr>
        <p:spPr/>
      </p:sp>
      <p:sp>
        <p:nvSpPr>
          <p:cNvPr id="16" name="Text Placeholder 15">
            <a:extLst>
              <a:ext uri="{FF2B5EF4-FFF2-40B4-BE49-F238E27FC236}">
                <a16:creationId xmlns:a16="http://schemas.microsoft.com/office/drawing/2014/main" id="{AE394C91-5123-F39E-D316-A3507EC6785B}"/>
              </a:ext>
            </a:extLst>
          </p:cNvPr>
          <p:cNvSpPr>
            <a:spLocks noGrp="1"/>
          </p:cNvSpPr>
          <p:nvPr>
            <p:ph type="body" sz="quarter" idx="16"/>
          </p:nvPr>
        </p:nvSpPr>
        <p:spPr>
          <a:xfrm>
            <a:off x="1127448" y="1761362"/>
            <a:ext cx="10837333" cy="424732"/>
          </a:xfrm>
        </p:spPr>
        <p:txBody>
          <a:bodyPr/>
          <a:lstStyle/>
          <a:p>
            <a:r>
              <a:rPr lang="en-US" dirty="0"/>
              <a:t>Vulnerable heart</a:t>
            </a:r>
            <a:endParaRPr lang="en-IN" dirty="0"/>
          </a:p>
        </p:txBody>
      </p:sp>
      <p:sp>
        <p:nvSpPr>
          <p:cNvPr id="9" name="Slide Number Placeholder 8">
            <a:extLst>
              <a:ext uri="{FF2B5EF4-FFF2-40B4-BE49-F238E27FC236}">
                <a16:creationId xmlns:a16="http://schemas.microsoft.com/office/drawing/2014/main" id="{152A0950-EBC4-0D5D-BFB5-35C84149B993}"/>
              </a:ext>
            </a:extLst>
          </p:cNvPr>
          <p:cNvSpPr>
            <a:spLocks noGrp="1"/>
          </p:cNvSpPr>
          <p:nvPr>
            <p:ph type="sldNum" sz="quarter" idx="4"/>
          </p:nvPr>
        </p:nvSpPr>
        <p:spPr/>
        <p:txBody>
          <a:bodyPr/>
          <a:lstStyle/>
          <a:p>
            <a:fld id="{4FAB73BC-B049-4115-A692-8D63A059BFB8}" type="slidenum">
              <a:rPr lang="en-US" noProof="0" smtClean="0"/>
              <a:pPr/>
              <a:t>8</a:t>
            </a:fld>
            <a:endParaRPr lang="en-US" noProof="0" dirty="0"/>
          </a:p>
        </p:txBody>
      </p:sp>
      <p:pic>
        <p:nvPicPr>
          <p:cNvPr id="17" name="Picture Placeholder 5">
            <a:extLst>
              <a:ext uri="{FF2B5EF4-FFF2-40B4-BE49-F238E27FC236}">
                <a16:creationId xmlns:a16="http://schemas.microsoft.com/office/drawing/2014/main" id="{DC6BDD32-3E28-0B43-E842-81CE6068C92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
        <p:nvSpPr>
          <p:cNvPr id="18" name="TextBox 17">
            <a:extLst>
              <a:ext uri="{FF2B5EF4-FFF2-40B4-BE49-F238E27FC236}">
                <a16:creationId xmlns:a16="http://schemas.microsoft.com/office/drawing/2014/main" id="{9C635C69-98F3-51B3-BBAD-09673A6A9351}"/>
              </a:ext>
            </a:extLst>
          </p:cNvPr>
          <p:cNvSpPr txBox="1"/>
          <p:nvPr/>
        </p:nvSpPr>
        <p:spPr>
          <a:xfrm>
            <a:off x="5303912" y="2492896"/>
            <a:ext cx="6339447" cy="3139321"/>
          </a:xfrm>
          <a:prstGeom prst="rect">
            <a:avLst/>
          </a:prstGeom>
          <a:noFill/>
        </p:spPr>
        <p:txBody>
          <a:bodyPr wrap="square" rtlCol="0">
            <a:spAutoFit/>
          </a:bodyPr>
          <a:lstStyle/>
          <a:p>
            <a:r>
              <a:rPr lang="en-US" sz="2400" dirty="0" err="1"/>
              <a:t>cCAD</a:t>
            </a:r>
            <a:r>
              <a:rPr lang="en-US" sz="2400" dirty="0"/>
              <a:t> patients:</a:t>
            </a:r>
          </a:p>
          <a:p>
            <a:endParaRPr lang="en-US" sz="2400" dirty="0"/>
          </a:p>
          <a:p>
            <a:r>
              <a:rPr lang="en-US" sz="2400" dirty="0"/>
              <a:t>More diseased LV segments ( Anterior, Septal and apical endocardial scar)</a:t>
            </a:r>
          </a:p>
          <a:p>
            <a:endParaRPr lang="en-US" sz="2400" dirty="0"/>
          </a:p>
          <a:p>
            <a:r>
              <a:rPr lang="en-US" sz="2400" dirty="0"/>
              <a:t>NICM </a:t>
            </a:r>
            <a:r>
              <a:rPr lang="en-US" sz="2400" dirty="0">
                <a:sym typeface="Wingdings" panose="05000000000000000000" pitchFamily="2" charset="2"/>
              </a:rPr>
              <a:t> Lateral LV endocardial scar </a:t>
            </a:r>
            <a:endParaRPr lang="en-US" sz="2400" dirty="0"/>
          </a:p>
          <a:p>
            <a:endParaRPr lang="en-US" dirty="0"/>
          </a:p>
          <a:p>
            <a:endParaRPr lang="en-US" dirty="0"/>
          </a:p>
          <a:p>
            <a:endParaRPr lang="en-IN" dirty="0"/>
          </a:p>
        </p:txBody>
      </p:sp>
      <p:cxnSp>
        <p:nvCxnSpPr>
          <p:cNvPr id="20" name="Straight Connector 19">
            <a:extLst>
              <a:ext uri="{FF2B5EF4-FFF2-40B4-BE49-F238E27FC236}">
                <a16:creationId xmlns:a16="http://schemas.microsoft.com/office/drawing/2014/main" id="{8A2C2886-1161-0D88-C6EE-E32DA617AC63}"/>
              </a:ext>
            </a:extLst>
          </p:cNvPr>
          <p:cNvCxnSpPr/>
          <p:nvPr/>
        </p:nvCxnSpPr>
        <p:spPr>
          <a:xfrm>
            <a:off x="4943872" y="1844824"/>
            <a:ext cx="0" cy="4482824"/>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1C6EC1-CBBB-F9AE-1E05-1BB2FA10E942}"/>
              </a:ext>
            </a:extLst>
          </p:cNvPr>
          <p:cNvCxnSpPr>
            <a:cxnSpLocks/>
          </p:cNvCxnSpPr>
          <p:nvPr/>
        </p:nvCxnSpPr>
        <p:spPr>
          <a:xfrm flipV="1">
            <a:off x="471053" y="2362950"/>
            <a:ext cx="4467484" cy="42672"/>
          </a:xfrm>
          <a:prstGeom prst="line">
            <a:avLst/>
          </a:prstGeom>
          <a:ln w="1016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71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C10D0-5A8E-C2E5-4BAF-B4C796CB34F3}"/>
              </a:ext>
            </a:extLst>
          </p:cNvPr>
          <p:cNvSpPr>
            <a:spLocks noGrp="1"/>
          </p:cNvSpPr>
          <p:nvPr>
            <p:ph type="title"/>
          </p:nvPr>
        </p:nvSpPr>
        <p:spPr/>
        <p:txBody>
          <a:bodyPr/>
          <a:lstStyle/>
          <a:p>
            <a:r>
              <a:rPr lang="en-US" dirty="0"/>
              <a:t>Primary electrical disease</a:t>
            </a:r>
            <a:endParaRPr lang="en-IN" dirty="0"/>
          </a:p>
        </p:txBody>
      </p:sp>
      <p:sp>
        <p:nvSpPr>
          <p:cNvPr id="3" name="Content Placeholder 2">
            <a:extLst>
              <a:ext uri="{FF2B5EF4-FFF2-40B4-BE49-F238E27FC236}">
                <a16:creationId xmlns:a16="http://schemas.microsoft.com/office/drawing/2014/main" id="{21A2931D-C5F8-58E8-50C8-6ADD6EBD2F8D}"/>
              </a:ext>
            </a:extLst>
          </p:cNvPr>
          <p:cNvSpPr>
            <a:spLocks noGrp="1"/>
          </p:cNvSpPr>
          <p:nvPr>
            <p:ph sz="quarter" idx="13"/>
          </p:nvPr>
        </p:nvSpPr>
        <p:spPr/>
        <p:txBody>
          <a:bodyPr/>
          <a:lstStyle/>
          <a:p>
            <a:pPr marL="0" indent="0">
              <a:buNone/>
            </a:pPr>
            <a:r>
              <a:rPr lang="en-US" dirty="0" err="1"/>
              <a:t>TdP</a:t>
            </a:r>
            <a:r>
              <a:rPr lang="en-US" dirty="0"/>
              <a:t> </a:t>
            </a:r>
            <a:r>
              <a:rPr lang="en-US" u="sng" dirty="0"/>
              <a:t>+</a:t>
            </a:r>
            <a:r>
              <a:rPr lang="en-US" dirty="0"/>
              <a:t> deterioration into VF </a:t>
            </a:r>
            <a:r>
              <a:rPr lang="en-US" dirty="0">
                <a:sym typeface="Wingdings" panose="05000000000000000000" pitchFamily="2" charset="2"/>
              </a:rPr>
              <a:t> Signature arrythmia  </a:t>
            </a:r>
            <a:r>
              <a:rPr lang="en-US" dirty="0"/>
              <a:t>In long QT</a:t>
            </a:r>
          </a:p>
          <a:p>
            <a:pPr marL="0" indent="0">
              <a:buNone/>
            </a:pPr>
            <a:endParaRPr lang="en-US" dirty="0"/>
          </a:p>
          <a:p>
            <a:pPr marL="0" indent="0">
              <a:buNone/>
            </a:pPr>
            <a:r>
              <a:rPr lang="en-US" dirty="0"/>
              <a:t>			</a:t>
            </a:r>
            <a:r>
              <a:rPr lang="en-US" b="1" u="sng" dirty="0"/>
              <a:t>LQT1 </a:t>
            </a:r>
            <a:r>
              <a:rPr lang="en-US" b="1" u="sng" dirty="0">
                <a:sym typeface="Wingdings" panose="05000000000000000000" pitchFamily="2" charset="2"/>
              </a:rPr>
              <a:t> Triggered by exercise</a:t>
            </a:r>
          </a:p>
          <a:p>
            <a:pPr marL="0" indent="0">
              <a:buNone/>
            </a:pPr>
            <a:r>
              <a:rPr lang="en-US" dirty="0">
                <a:sym typeface="Wingdings" panose="05000000000000000000" pitchFamily="2" charset="2"/>
              </a:rPr>
              <a:t>B-Adrenergic stimulation  </a:t>
            </a:r>
          </a:p>
          <a:p>
            <a:pPr marL="0" indent="0">
              <a:buNone/>
            </a:pPr>
            <a:r>
              <a:rPr lang="en-US" dirty="0" err="1">
                <a:sym typeface="Wingdings" panose="05000000000000000000" pitchFamily="2" charset="2"/>
              </a:rPr>
              <a:t>I</a:t>
            </a:r>
            <a:r>
              <a:rPr lang="en-US" sz="1600" dirty="0" err="1">
                <a:sym typeface="Wingdings" panose="05000000000000000000" pitchFamily="2" charset="2"/>
              </a:rPr>
              <a:t>caL</a:t>
            </a:r>
            <a:r>
              <a:rPr lang="en-US" sz="1600" dirty="0">
                <a:sym typeface="Wingdings" panose="05000000000000000000" pitchFamily="2" charset="2"/>
              </a:rPr>
              <a:t>  </a:t>
            </a:r>
            <a:r>
              <a:rPr lang="en-US" dirty="0">
                <a:sym typeface="Wingdings" panose="05000000000000000000" pitchFamily="2" charset="2"/>
              </a:rPr>
              <a:t>activation  &lt; --- &gt; Dysfunctional </a:t>
            </a:r>
            <a:r>
              <a:rPr lang="en-US" dirty="0" err="1">
                <a:sym typeface="Wingdings" panose="05000000000000000000" pitchFamily="2" charset="2"/>
              </a:rPr>
              <a:t>I</a:t>
            </a:r>
            <a:r>
              <a:rPr lang="en-US" sz="1400" dirty="0" err="1">
                <a:sym typeface="Wingdings" panose="05000000000000000000" pitchFamily="2" charset="2"/>
              </a:rPr>
              <a:t>ks</a:t>
            </a:r>
            <a:r>
              <a:rPr lang="en-US" dirty="0">
                <a:sym typeface="Wingdings" panose="05000000000000000000" pitchFamily="2" charset="2"/>
              </a:rPr>
              <a:t> channel</a:t>
            </a:r>
          </a:p>
          <a:p>
            <a:pPr marL="0" indent="0">
              <a:buNone/>
            </a:pPr>
            <a:r>
              <a:rPr lang="en-US" dirty="0">
                <a:sym typeface="Wingdings" panose="05000000000000000000" pitchFamily="2" charset="2"/>
              </a:rPr>
              <a:t>Prolonged APD(during exercise )</a:t>
            </a:r>
          </a:p>
          <a:p>
            <a:pPr marL="0" indent="0">
              <a:buNone/>
            </a:pPr>
            <a:r>
              <a:rPr lang="en-US" dirty="0">
                <a:sym typeface="Wingdings" panose="05000000000000000000" pitchFamily="2" charset="2"/>
              </a:rPr>
              <a:t>Sudden adrenergic surges like arousal does not induce this effect because of functioning </a:t>
            </a:r>
            <a:r>
              <a:rPr lang="en-US" dirty="0" err="1">
                <a:sym typeface="Wingdings" panose="05000000000000000000" pitchFamily="2" charset="2"/>
              </a:rPr>
              <a:t>I</a:t>
            </a:r>
            <a:r>
              <a:rPr lang="en-US" sz="1600" dirty="0" err="1">
                <a:sym typeface="Wingdings" panose="05000000000000000000" pitchFamily="2" charset="2"/>
              </a:rPr>
              <a:t>kr</a:t>
            </a:r>
            <a:endParaRPr lang="en-US" dirty="0">
              <a:sym typeface="Wingdings" panose="05000000000000000000" pitchFamily="2" charset="2"/>
            </a:endParaRPr>
          </a:p>
        </p:txBody>
      </p:sp>
      <p:sp>
        <p:nvSpPr>
          <p:cNvPr id="4" name="Picture Placeholder 3">
            <a:extLst>
              <a:ext uri="{FF2B5EF4-FFF2-40B4-BE49-F238E27FC236}">
                <a16:creationId xmlns:a16="http://schemas.microsoft.com/office/drawing/2014/main" id="{E73C5EE3-BAEE-FF90-E751-95778FF0648A}"/>
              </a:ext>
            </a:extLst>
          </p:cNvPr>
          <p:cNvSpPr>
            <a:spLocks noGrp="1"/>
          </p:cNvSpPr>
          <p:nvPr>
            <p:ph type="pic" sz="quarter" idx="15"/>
          </p:nvPr>
        </p:nvSpPr>
        <p:spPr/>
      </p:sp>
      <p:sp>
        <p:nvSpPr>
          <p:cNvPr id="5" name="Text Placeholder 4">
            <a:extLst>
              <a:ext uri="{FF2B5EF4-FFF2-40B4-BE49-F238E27FC236}">
                <a16:creationId xmlns:a16="http://schemas.microsoft.com/office/drawing/2014/main" id="{E9F38CC1-CE28-CA30-97A8-87211D6200B3}"/>
              </a:ext>
            </a:extLst>
          </p:cNvPr>
          <p:cNvSpPr>
            <a:spLocks noGrp="1"/>
          </p:cNvSpPr>
          <p:nvPr>
            <p:ph type="body" sz="quarter" idx="16"/>
          </p:nvPr>
        </p:nvSpPr>
        <p:spPr/>
        <p:txBody>
          <a:bodyPr/>
          <a:lstStyle/>
          <a:p>
            <a:r>
              <a:rPr lang="en-US" dirty="0"/>
              <a:t>Vulnerable heart</a:t>
            </a:r>
            <a:endParaRPr lang="en-IN" dirty="0"/>
          </a:p>
        </p:txBody>
      </p:sp>
      <p:sp>
        <p:nvSpPr>
          <p:cNvPr id="6" name="Slide Number Placeholder 5">
            <a:extLst>
              <a:ext uri="{FF2B5EF4-FFF2-40B4-BE49-F238E27FC236}">
                <a16:creationId xmlns:a16="http://schemas.microsoft.com/office/drawing/2014/main" id="{7E457FD7-3E87-0A3F-DC82-0D1FC4BB5C90}"/>
              </a:ext>
            </a:extLst>
          </p:cNvPr>
          <p:cNvSpPr>
            <a:spLocks noGrp="1"/>
          </p:cNvSpPr>
          <p:nvPr>
            <p:ph type="sldNum" sz="quarter" idx="4"/>
          </p:nvPr>
        </p:nvSpPr>
        <p:spPr/>
        <p:txBody>
          <a:bodyPr/>
          <a:lstStyle/>
          <a:p>
            <a:fld id="{4FAB73BC-B049-4115-A692-8D63A059BFB8}" type="slidenum">
              <a:rPr lang="en-US" noProof="0" smtClean="0"/>
              <a:pPr/>
              <a:t>9</a:t>
            </a:fld>
            <a:endParaRPr lang="en-US" noProof="0" dirty="0"/>
          </a:p>
        </p:txBody>
      </p:sp>
      <p:pic>
        <p:nvPicPr>
          <p:cNvPr id="7" name="Picture Placeholder 5">
            <a:extLst>
              <a:ext uri="{FF2B5EF4-FFF2-40B4-BE49-F238E27FC236}">
                <a16:creationId xmlns:a16="http://schemas.microsoft.com/office/drawing/2014/main" id="{B5C64F84-A085-20DE-DBF8-CEA8CD32135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02275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6D9CC-0D9D-4BFE-B3F3-26F480BF8C8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06BD98-E608-40A1-98A8-93D597621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classic block presentation</Template>
  <TotalTime>1294</TotalTime>
  <Words>3700</Words>
  <Application>Microsoft Office PowerPoint</Application>
  <PresentationFormat>Widescreen</PresentationFormat>
  <Paragraphs>647</Paragraphs>
  <Slides>74</Slides>
  <Notes>46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Aptos</vt:lpstr>
      <vt:lpstr>Arial</vt:lpstr>
      <vt:lpstr>Bahnschrift</vt:lpstr>
      <vt:lpstr>BlinkMacSystemFont</vt:lpstr>
      <vt:lpstr>Bradley Hand ITC</vt:lpstr>
      <vt:lpstr>Cambria</vt:lpstr>
      <vt:lpstr>Kristen ITC</vt:lpstr>
      <vt:lpstr>Tw Cen MT</vt:lpstr>
      <vt:lpstr>Tw Cen MT Condensed</vt:lpstr>
      <vt:lpstr>Wingdings</vt:lpstr>
      <vt:lpstr>Wingdings 3</vt:lpstr>
      <vt:lpstr>ModernClassicBlock-3</vt:lpstr>
      <vt:lpstr>ADD TITLE </vt:lpstr>
      <vt:lpstr>ventricular arrythmiA(VA)</vt:lpstr>
      <vt:lpstr>Electrical storm with recurrent icd shocks</vt:lpstr>
      <vt:lpstr>VT STORM</vt:lpstr>
      <vt:lpstr>PowerPoint Presentation</vt:lpstr>
      <vt:lpstr>Electrical storm</vt:lpstr>
      <vt:lpstr>Pathophysiological aspects</vt:lpstr>
      <vt:lpstr>Structural Heart disease: </vt:lpstr>
      <vt:lpstr>Primary electrical disease</vt:lpstr>
      <vt:lpstr>PowerPoint Presentation</vt:lpstr>
      <vt:lpstr> CPVT </vt:lpstr>
      <vt:lpstr>PowerPoint Presentation</vt:lpstr>
      <vt:lpstr>BRUGADA SYNDROME</vt:lpstr>
      <vt:lpstr>External precipitating factors / triggers</vt:lpstr>
      <vt:lpstr>Initial screening</vt:lpstr>
      <vt:lpstr>The autonomic nervous system</vt:lpstr>
      <vt:lpstr>Clinical presentation</vt:lpstr>
      <vt:lpstr>PowerPoint Presentation</vt:lpstr>
      <vt:lpstr>Acute management</vt:lpstr>
      <vt:lpstr>PowerPoint Presentation</vt:lpstr>
      <vt:lpstr> </vt:lpstr>
      <vt:lpstr>cpvt</vt:lpstr>
      <vt:lpstr>PowerPoint Presentation</vt:lpstr>
      <vt:lpstr>Vt- lbbb like and inferior axis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Icd reprogramming</vt:lpstr>
      <vt:lpstr>? Inappropriate icd shock</vt:lpstr>
      <vt:lpstr>Af/svt </vt:lpstr>
      <vt:lpstr>PowerPoint Presentation</vt:lpstr>
      <vt:lpstr>treatment</vt:lpstr>
      <vt:lpstr>PowerPoint Presentation</vt:lpstr>
      <vt:lpstr>PowerPoint Presentation</vt:lpstr>
      <vt:lpstr>PowerPoint Presentation</vt:lpstr>
      <vt:lpstr>outcomes</vt:lpstr>
      <vt:lpstr>PowerPoint Presentation</vt:lpstr>
      <vt:lpstr>Disease specific agents</vt:lpstr>
      <vt:lpstr>Deep sedation and mechanical ventilation</vt:lpstr>
      <vt:lpstr>PowerPoint Presentation</vt:lpstr>
      <vt:lpstr>Pharmacotherapy for acute management of electrical storm</vt:lpstr>
      <vt:lpstr>PowerPoint Presentation</vt:lpstr>
      <vt:lpstr>Pharmacotherapy for acute management of electrical storm</vt:lpstr>
      <vt:lpstr>Mechanical circulatory support</vt:lpstr>
      <vt:lpstr>Indications</vt:lpstr>
      <vt:lpstr>PowerPoint Presentation</vt:lpstr>
      <vt:lpstr>Acute catheter ablation</vt:lpstr>
      <vt:lpstr>Catheter ablation</vt:lpstr>
      <vt:lpstr>Autonomic modulation</vt:lpstr>
      <vt:lpstr>Stellate ganglion block</vt:lpstr>
      <vt:lpstr>PowerPoint Presentation</vt:lpstr>
      <vt:lpstr>PowerPoint Presentation</vt:lpstr>
      <vt:lpstr>Thoracic epidural anaesthesia</vt:lpstr>
      <vt:lpstr>Surgical or thoracoscopic cardiac denervation</vt:lpstr>
      <vt:lpstr>Renal denervation therapy</vt:lpstr>
      <vt:lpstr>Over drive pacing(ODP)</vt:lpstr>
      <vt:lpstr>Bail out stratergies</vt:lpstr>
      <vt:lpstr>Stabilized patients</vt:lpstr>
      <vt:lpstr>Stabilized patients</vt:lpstr>
      <vt:lpstr>PowerPoint Presentation</vt:lpstr>
      <vt:lpstr>PowerPoint Presentation</vt:lpstr>
      <vt:lpstr>CHRONIC PHARMACOTHERAPY </vt:lpstr>
      <vt:lpstr>Catheter ablation</vt:lpstr>
      <vt:lpstr>Catheter ablation</vt:lpstr>
      <vt:lpstr>Special groups</vt:lpstr>
      <vt:lpstr>When not to perform intervention treatment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 </dc:title>
  <dc:creator>CMC Cardiology Library</dc:creator>
  <cp:lastModifiedBy>CMC Cardiology Library</cp:lastModifiedBy>
  <cp:revision>38</cp:revision>
  <dcterms:created xsi:type="dcterms:W3CDTF">2024-04-09T17:14:39Z</dcterms:created>
  <dcterms:modified xsi:type="dcterms:W3CDTF">2024-04-18T19:29:05Z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